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>
        <p:scale>
          <a:sx n="75" d="100"/>
          <a:sy n="75" d="100"/>
        </p:scale>
        <p:origin x="30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1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4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CC16C-BF41-45F3-AE92-9C14B45F1D7A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4B61C-BFA7-485D-BA87-868DD575C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html/html_intro.as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HTML Primer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3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99A7B0F4-DABF-4543-A6B5-3D711E6055B3}" type="slidenum">
              <a:rPr lang="en-US" altLang="en-US" sz="1000" b="0">
                <a:latin typeface="Century Gothic" panose="020B0502020202020204" pitchFamily="34" charset="0"/>
              </a:rPr>
              <a:pPr algn="r"/>
              <a:t>10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Structuring Documents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Markup language describes how a document's parts (</a:t>
            </a:r>
            <a:r>
              <a:rPr lang="en-US" altLang="en-US" i="1">
                <a:latin typeface="Century Gothic" panose="020B0502020202020204" pitchFamily="34" charset="0"/>
              </a:rPr>
              <a:t>paragraphs, headings, etc.) </a:t>
            </a:r>
            <a:r>
              <a:rPr lang="en-US" altLang="en-US">
                <a:latin typeface="Century Gothic" panose="020B0502020202020204" pitchFamily="34" charset="0"/>
              </a:rPr>
              <a:t>fit together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Headings: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Choice of eight levels of heading tags to produce headings, subheadings, etc.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Headings display material in large font on a new line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&lt;h1&gt;Pope&lt;/h1&gt;  &lt;h2&gt;Cardinal&lt;/h2&gt;  &lt;h3&gt;Archbishop&lt;/h3&gt;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entury Gothic" panose="020B0502020202020204" pitchFamily="34" charset="0"/>
              </a:rPr>
              <a:t>produces: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entury Gothic" panose="020B0502020202020204" pitchFamily="34" charset="0"/>
              </a:rPr>
              <a:t>	Pope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latin typeface="Century Gothic" panose="020B0502020202020204" pitchFamily="34" charset="0"/>
              </a:rPr>
              <a:t>	Cardinal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entury Gothic" panose="020B0502020202020204" pitchFamily="34" charset="0"/>
              </a:rPr>
              <a:t>	Archbishop</a:t>
            </a:r>
          </a:p>
        </p:txBody>
      </p:sp>
    </p:spTree>
    <p:extLst>
      <p:ext uri="{BB962C8B-B14F-4D97-AF65-F5344CB8AC3E}">
        <p14:creationId xmlns:p14="http://schemas.microsoft.com/office/powerpoint/2010/main" val="3897371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28B2D2E2-8F36-46DB-A356-C9356141033A}" type="slidenum">
              <a:rPr lang="en-US" altLang="en-US" sz="1000" b="0"/>
              <a:pPr algn="r"/>
              <a:t>11</a:t>
            </a:fld>
            <a:endParaRPr lang="en-US" altLang="en-US" sz="1000" b="0"/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9889"/>
            <a:ext cx="9140825" cy="5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4137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AEB22364-1D40-4CEB-8CEF-606DB913C182}" type="slidenum">
              <a:rPr lang="en-US" altLang="en-US" sz="1000" b="0">
                <a:latin typeface="Century Gothic" panose="020B0502020202020204" pitchFamily="34" charset="0"/>
              </a:rPr>
              <a:pPr algn="r"/>
              <a:t>12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 smtClean="0">
                <a:latin typeface="Century Gothic" panose="020B0502020202020204" pitchFamily="34" charset="0"/>
              </a:rPr>
              <a:t>Format vs. Display Format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0"/>
            <a:ext cx="8305800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latin typeface="Century Gothic" panose="020B0502020202020204" pitchFamily="34" charset="0"/>
              </a:rPr>
              <a:t>HTML </a:t>
            </a:r>
            <a:r>
              <a:rPr lang="en-US" altLang="en-US" sz="2400" dirty="0">
                <a:latin typeface="Century Gothic" panose="020B0502020202020204" pitchFamily="34" charset="0"/>
              </a:rPr>
              <a:t>text was run together on one line, but displayed on separate lines in the browser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 smtClean="0">
                <a:latin typeface="Century Gothic" panose="020B0502020202020204" pitchFamily="34" charset="0"/>
              </a:rPr>
              <a:t>HTML </a:t>
            </a:r>
            <a:r>
              <a:rPr lang="en-US" altLang="en-US" sz="2400" dirty="0">
                <a:latin typeface="Century Gothic" panose="020B0502020202020204" pitchFamily="34" charset="0"/>
              </a:rPr>
              <a:t>source tells the browser how to produce the formatted image based on the </a:t>
            </a:r>
            <a:r>
              <a:rPr lang="en-US" altLang="en-US" sz="2400" i="1" dirty="0">
                <a:latin typeface="Century Gothic" panose="020B0502020202020204" pitchFamily="34" charset="0"/>
              </a:rPr>
              <a:t>meaning</a:t>
            </a:r>
            <a:r>
              <a:rPr lang="en-US" altLang="en-US" sz="2400" dirty="0">
                <a:latin typeface="Century Gothic" panose="020B0502020202020204" pitchFamily="34" charset="0"/>
              </a:rPr>
              <a:t> of the tags, not on how the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HTML </a:t>
            </a:r>
            <a:r>
              <a:rPr lang="en-US" altLang="en-US" sz="2400" dirty="0">
                <a:latin typeface="Century Gothic" panose="020B0502020202020204" pitchFamily="34" charset="0"/>
              </a:rPr>
              <a:t>source </a:t>
            </a:r>
            <a:r>
              <a:rPr lang="en-US" altLang="en-US" sz="2400" i="1" dirty="0">
                <a:latin typeface="Century Gothic" panose="020B0502020202020204" pitchFamily="34" charset="0"/>
              </a:rPr>
              <a:t>looks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But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HTML </a:t>
            </a:r>
            <a:r>
              <a:rPr lang="en-US" altLang="en-US" sz="2400" dirty="0">
                <a:latin typeface="Century Gothic" panose="020B0502020202020204" pitchFamily="34" charset="0"/>
              </a:rPr>
              <a:t>is usually written in a structured (indented) form to make it easier to understand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&lt;h1&gt;Pope&lt;/h1&gt;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	&lt;h2&gt;Cardinal&lt;/h2&gt;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		&lt;h3&gt;Archbishop&lt;/h3&gt;</a:t>
            </a:r>
          </a:p>
        </p:txBody>
      </p:sp>
    </p:spTree>
    <p:extLst>
      <p:ext uri="{BB962C8B-B14F-4D97-AF65-F5344CB8AC3E}">
        <p14:creationId xmlns:p14="http://schemas.microsoft.com/office/powerpoint/2010/main" val="20320413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6165667-49B2-46F6-915F-D42838DB8B60}" type="slidenum">
              <a:rPr lang="en-US" altLang="en-US" sz="1000" b="0">
                <a:latin typeface="Century Gothic" panose="020B0502020202020204" pitchFamily="34" charset="0"/>
              </a:rPr>
              <a:pPr algn="r"/>
              <a:t>13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White Space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0"/>
            <a:ext cx="84724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buFont typeface="Times" panose="02020603050405020304" pitchFamily="18" charset="0"/>
              <a:buChar char="•"/>
            </a:pPr>
            <a:r>
              <a:rPr lang="en-US" altLang="en-US" dirty="0" smtClean="0">
                <a:latin typeface="Century Gothic" panose="020B0502020202020204" pitchFamily="34" charset="0"/>
              </a:rPr>
              <a:t>Both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 smtClean="0">
                <a:latin typeface="Century Gothic" panose="020B0502020202020204" pitchFamily="34" charset="0"/>
              </a:rPr>
              <a:t>heading examples end up formatted the same… how?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White space is inserted in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>
                <a:latin typeface="Century Gothic" panose="020B0502020202020204" pitchFamily="34" charset="0"/>
              </a:rPr>
              <a:t>for readability</a:t>
            </a:r>
          </a:p>
          <a:p>
            <a:pPr marL="342900" lvl="1" indent="-342900">
              <a:spcBef>
                <a:spcPct val="30000"/>
              </a:spcBef>
            </a:pPr>
            <a:r>
              <a:rPr lang="en-US" altLang="en-US" i="1" dirty="0">
                <a:latin typeface="Century Gothic" panose="020B0502020202020204" pitchFamily="34" charset="0"/>
              </a:rPr>
              <a:t>spaces, tabs, new lines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Browser turns any white space sequence in the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>
                <a:latin typeface="Century Gothic" panose="020B0502020202020204" pitchFamily="34" charset="0"/>
              </a:rPr>
              <a:t>source into a single space before processing the mark up tags</a:t>
            </a:r>
          </a:p>
          <a:p>
            <a:pPr marL="342900" lvl="1" indent="-342900">
              <a:spcBef>
                <a:spcPct val="3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Exception:  </a:t>
            </a:r>
            <a:r>
              <a:rPr lang="en-US" altLang="en-US" u="sng" dirty="0">
                <a:latin typeface="Century Gothic" panose="020B0502020202020204" pitchFamily="34" charset="0"/>
              </a:rPr>
              <a:t>Pre</a:t>
            </a:r>
            <a:r>
              <a:rPr lang="en-US" altLang="en-US" dirty="0">
                <a:latin typeface="Century Gothic" panose="020B0502020202020204" pitchFamily="34" charset="0"/>
              </a:rPr>
              <a:t>formatted information between </a:t>
            </a:r>
            <a:br>
              <a:rPr lang="en-US" altLang="en-US" dirty="0">
                <a:latin typeface="Century Gothic" panose="020B0502020202020204" pitchFamily="34" charset="0"/>
              </a:rPr>
            </a:br>
            <a:r>
              <a:rPr lang="en-US" altLang="en-US" dirty="0">
                <a:latin typeface="Century Gothic" panose="020B0502020202020204" pitchFamily="34" charset="0"/>
              </a:rPr>
              <a:t>&lt;pre&gt; and &lt;/pre&gt; tags is displayed as it appears</a:t>
            </a:r>
          </a:p>
        </p:txBody>
      </p:sp>
    </p:spTree>
    <p:extLst>
      <p:ext uri="{BB962C8B-B14F-4D97-AF65-F5344CB8AC3E}">
        <p14:creationId xmlns:p14="http://schemas.microsoft.com/office/powerpoint/2010/main" val="11559632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34D4E4A3-7E6D-474F-B379-CDC76BA1B074}" type="slidenum">
              <a:rPr lang="en-US" altLang="en-US" sz="1000" b="0"/>
              <a:pPr algn="r"/>
              <a:t>14</a:t>
            </a:fld>
            <a:endParaRPr lang="en-US" altLang="en-US" sz="1000" b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Century Gothic" panose="020B0502020202020204" pitchFamily="34" charset="0"/>
              </a:rPr>
              <a:t>Brackets in </a:t>
            </a:r>
            <a:r>
              <a:rPr lang="en-US" altLang="en-US" sz="4000" dirty="0" smtClean="0">
                <a:latin typeface="Century Gothic" panose="020B0502020202020204" pitchFamily="34" charset="0"/>
              </a:rPr>
              <a:t>HTML</a:t>
            </a:r>
            <a:r>
              <a:rPr lang="en-US" altLang="en-US" sz="4000" dirty="0">
                <a:latin typeface="Century Gothic" panose="020B0502020202020204" pitchFamily="34" charset="0"/>
              </a:rPr>
              <a:t>: The Escape Symbol</a:t>
            </a:r>
            <a:endParaRPr lang="en-US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0"/>
            <a:ext cx="8305800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</a:rPr>
              <a:t>What if our web page needed to show a math relationship like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&lt; p &gt;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The browser would interpret</a:t>
            </a:r>
            <a:r>
              <a:rPr lang="en-US" altLang="en-US" sz="2400" dirty="0"/>
              <a:t> </a:t>
            </a:r>
            <a:r>
              <a:rPr lang="en-US" altLang="en-US" sz="2400" i="1" dirty="0"/>
              <a:t>&lt; p &gt;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entury Gothic" panose="020B0502020202020204" pitchFamily="34" charset="0"/>
              </a:rPr>
              <a:t>as a paragraph tag, and would not display it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To show angle brackets, use escape symbol ( </a:t>
            </a:r>
            <a:r>
              <a:rPr lang="en-US" altLang="en-US" sz="2400" dirty="0">
                <a:latin typeface="Courier New" panose="02070309020205020404" pitchFamily="49" charset="0"/>
              </a:rPr>
              <a:t>&amp;</a:t>
            </a:r>
            <a:r>
              <a:rPr lang="en-US" altLang="en-US" sz="2400" dirty="0">
                <a:latin typeface="Century Gothic" panose="020B0502020202020204" pitchFamily="34" charset="0"/>
              </a:rPr>
              <a:t> ), then an abbreviation, then a semicolon</a:t>
            </a:r>
            <a:r>
              <a:rPr lang="en-US" altLang="en-US" sz="2400" dirty="0"/>
              <a:t> (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altLang="en-US" sz="2400" dirty="0"/>
              <a:t> 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displays as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displays as</a:t>
            </a:r>
            <a:r>
              <a:rPr lang="en-US" altLang="en-US" dirty="0">
                <a:cs typeface="Courier New" panose="02070309020205020404" pitchFamily="49" charset="0"/>
              </a:rPr>
              <a:t>      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&amp;amp; 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displays as</a:t>
            </a:r>
            <a:r>
              <a:rPr lang="en-US" altLang="en-US" dirty="0">
                <a:cs typeface="Courier New" panose="02070309020205020404" pitchFamily="49" charset="0"/>
              </a:rPr>
              <a:t>      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Century Gothic" panose="020B0502020202020204" pitchFamily="34" charset="0"/>
                <a:cs typeface="Courier New" panose="02070309020205020404" pitchFamily="49" charset="0"/>
              </a:rPr>
              <a:t>So the </a:t>
            </a:r>
            <a:r>
              <a:rPr lang="en-US" altLang="en-US" sz="24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HTML </a:t>
            </a:r>
            <a:r>
              <a:rPr lang="en-US" altLang="en-US" sz="2400" dirty="0">
                <a:latin typeface="Century Gothic" panose="020B0502020202020204" pitchFamily="34" charset="0"/>
                <a:cs typeface="Courier New" panose="02070309020205020404" pitchFamily="49" charset="0"/>
              </a:rPr>
              <a:t>would be</a:t>
            </a:r>
            <a:r>
              <a:rPr lang="en-US" altLang="en-US" sz="2400" dirty="0">
                <a:cs typeface="Courier New" panose="02070309020205020404" pitchFamily="49" charset="0"/>
              </a:rPr>
              <a:t>  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&gt;0&amp;lt;p&amp;gt;r&lt;/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63985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3069BD71-5A9F-4878-A1ED-11E37C3084DE}" type="slidenum">
              <a:rPr lang="en-US" altLang="en-US" sz="1000" b="0"/>
              <a:pPr algn="r"/>
              <a:t>15</a:t>
            </a:fld>
            <a:endParaRPr lang="en-US" altLang="en-US" sz="1000" b="0"/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12713"/>
            <a:ext cx="7573962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34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BC43764A-ED88-40A9-9506-A27208F8469B}" type="slidenum">
              <a:rPr lang="en-US" altLang="en-US" sz="1000" b="0">
                <a:latin typeface="Century Gothic" panose="020B0502020202020204" pitchFamily="34" charset="0"/>
              </a:rPr>
              <a:pPr algn="r"/>
              <a:t>16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(Aside) Growing Good </a:t>
            </a:r>
            <a:r>
              <a:rPr lang="en-US" altLang="en-US" dirty="0" smtClean="0">
                <a:latin typeface="Century Gothic" panose="020B0502020202020204" pitchFamily="34" charset="0"/>
              </a:rPr>
              <a:t>HTML</a:t>
            </a:r>
            <a:endParaRPr lang="en-US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Before we go further, let’s discuss getting your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>
                <a:latin typeface="Century Gothic" panose="020B0502020202020204" pitchFamily="34" charset="0"/>
              </a:rPr>
              <a:t>source files written correctly (good syntax) and well (good style)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i="1" dirty="0">
                <a:latin typeface="Century Gothic" panose="020B0502020202020204" pitchFamily="34" charset="0"/>
              </a:rPr>
              <a:t>The slow-n-steady construction strategy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Start with a good page (like the template we saved), add tags and content in </a:t>
            </a:r>
            <a:r>
              <a:rPr lang="en-US" altLang="en-US" i="1" dirty="0">
                <a:latin typeface="Century Gothic" panose="020B0502020202020204" pitchFamily="34" charset="0"/>
              </a:rPr>
              <a:t>small amounts</a:t>
            </a:r>
            <a:r>
              <a:rPr lang="en-US" altLang="en-US" dirty="0">
                <a:latin typeface="Century Gothic" panose="020B0502020202020204" pitchFamily="34" charset="0"/>
              </a:rPr>
              <a:t>, then save and test (check it in a browser) early and often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Grow the code… </a:t>
            </a:r>
            <a:r>
              <a:rPr lang="en-US" altLang="en-US" i="1" dirty="0">
                <a:latin typeface="Century Gothic" panose="020B0502020202020204" pitchFamily="34" charset="0"/>
              </a:rPr>
              <a:t>don’t try to write a monolith</a:t>
            </a:r>
            <a:endParaRPr lang="en-US" altLang="en-US" sz="2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746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7861C519-1981-4D7B-9987-D15C894B603C}" type="slidenum">
              <a:rPr lang="en-US" altLang="en-US" sz="1000" b="0">
                <a:latin typeface="Century Gothic" panose="020B0502020202020204" pitchFamily="34" charset="0"/>
              </a:rPr>
              <a:pPr algn="r"/>
              <a:t>17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Marking Links With Anchor Tags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397001"/>
            <a:ext cx="83058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None/>
            </a:pPr>
            <a:r>
              <a:rPr lang="en-US" altLang="en-US" sz="3000">
                <a:latin typeface="Century Gothic" panose="020B0502020202020204" pitchFamily="34" charset="0"/>
              </a:rPr>
              <a:t>There are two sides of a hyperlink:</a:t>
            </a:r>
            <a:r>
              <a:rPr lang="en-US" altLang="en-US" smtClean="0">
                <a:latin typeface="Century Gothic" panose="020B0502020202020204" pitchFamily="34" charset="0"/>
              </a:rPr>
              <a:t>	</a:t>
            </a:r>
          </a:p>
          <a:p>
            <a:pPr marL="609600" indent="-609600">
              <a:spcBef>
                <a:spcPct val="30000"/>
              </a:spcBef>
            </a:pPr>
            <a:r>
              <a:rPr lang="en-US" altLang="en-US" sz="2400" b="1" i="1">
                <a:latin typeface="Century Gothic" panose="020B0502020202020204" pitchFamily="34" charset="0"/>
              </a:rPr>
              <a:t>Anchor text</a:t>
            </a:r>
            <a:r>
              <a:rPr lang="en-US" altLang="en-US" sz="2400" b="1"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(the highlighted text in the current document… the part you click on)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i="1">
                <a:latin typeface="Century Gothic" panose="020B0502020202020204" pitchFamily="34" charset="0"/>
              </a:rPr>
              <a:t>Hyperlink reference</a:t>
            </a:r>
            <a:r>
              <a:rPr lang="en-US" altLang="en-US" sz="2400" b="1">
                <a:latin typeface="Century Gothic" panose="020B0502020202020204" pitchFamily="34" charset="0"/>
              </a:rPr>
              <a:t> </a:t>
            </a:r>
            <a:r>
              <a:rPr lang="en-US" altLang="en-US" sz="2400">
                <a:latin typeface="Century Gothic" panose="020B0502020202020204" pitchFamily="34" charset="0"/>
              </a:rPr>
              <a:t>(the URL address of a Web page the link “goes to”, the target of the link)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 smtClean="0">
                <a:latin typeface="Century Gothic" panose="020B0502020202020204" pitchFamily="34" charset="0"/>
              </a:rPr>
              <a:t>Begin with </a:t>
            </a:r>
            <a:r>
              <a:rPr lang="en-US" altLang="en-US" b="1" smtClean="0">
                <a:latin typeface="Century Gothic" panose="020B0502020202020204" pitchFamily="34" charset="0"/>
              </a:rPr>
              <a:t>&lt;a</a:t>
            </a:r>
            <a:r>
              <a:rPr lang="en-US" altLang="en-US" smtClean="0">
                <a:latin typeface="Century Gothic" panose="020B0502020202020204" pitchFamily="34" charset="0"/>
              </a:rPr>
              <a:t> followed by a space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 smtClean="0">
                <a:latin typeface="Century Gothic" panose="020B0502020202020204" pitchFamily="34" charset="0"/>
              </a:rPr>
              <a:t>    Give the link reference using </a:t>
            </a:r>
            <a:r>
              <a:rPr lang="en-US" altLang="en-US" b="1" smtClean="0">
                <a:latin typeface="Century Gothic" panose="020B0502020202020204" pitchFamily="34" charset="0"/>
              </a:rPr>
              <a:t>href="filename"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 smtClean="0">
                <a:latin typeface="Century Gothic" panose="020B0502020202020204" pitchFamily="34" charset="0"/>
              </a:rPr>
              <a:t>Close the start anchor tag with </a:t>
            </a:r>
            <a:r>
              <a:rPr lang="en-US" altLang="en-US" b="1" smtClean="0">
                <a:latin typeface="Century Gothic" panose="020B0502020202020204" pitchFamily="34" charset="0"/>
              </a:rPr>
              <a:t>&gt;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 smtClean="0">
                <a:latin typeface="Century Gothic" panose="020B0502020202020204" pitchFamily="34" charset="0"/>
              </a:rPr>
              <a:t>    </a:t>
            </a:r>
            <a:r>
              <a:rPr lang="en-US" altLang="en-US" i="1" smtClean="0">
                <a:latin typeface="Century Gothic" panose="020B0502020202020204" pitchFamily="34" charset="0"/>
              </a:rPr>
              <a:t>Text to be visibly displayed for this link</a:t>
            </a:r>
          </a:p>
          <a:p>
            <a:pPr marL="1409700" lvl="2" indent="-609600">
              <a:spcBef>
                <a:spcPts val="1200"/>
              </a:spcBef>
              <a:buNone/>
            </a:pPr>
            <a:r>
              <a:rPr lang="en-US" altLang="en-US" smtClean="0">
                <a:latin typeface="Century Gothic" panose="020B0502020202020204" pitchFamily="34" charset="0"/>
              </a:rPr>
              <a:t>End anchor tag with </a:t>
            </a:r>
            <a:r>
              <a:rPr lang="en-US" altLang="en-US" b="1" smtClean="0">
                <a:latin typeface="Century Gothic" panose="020B0502020202020204" pitchFamily="34" charset="0"/>
              </a:rPr>
              <a:t>&lt;/a&gt;</a:t>
            </a:r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693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A9305375-823B-46A9-9BB3-837E11D4F070}" type="slidenum">
              <a:rPr lang="en-US" altLang="en-US" sz="1000" b="0">
                <a:latin typeface="Century Gothic" panose="020B0502020202020204" pitchFamily="34" charset="0"/>
              </a:rPr>
              <a:pPr algn="r"/>
              <a:t>18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Examples of Anchor Tags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Bertrand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&lt;a href=“http://www.bioz.com/bios/sci/russell.html”&gt;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>
                <a:latin typeface="Century Gothic" panose="020B0502020202020204" pitchFamily="34" charset="0"/>
              </a:rPr>
              <a:t>Russell&lt;/a&gt;</a:t>
            </a: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 i="1">
                <a:latin typeface="Century Gothic" panose="020B0502020202020204" pitchFamily="34" charset="0"/>
              </a:rPr>
              <a:t>displays as </a:t>
            </a:r>
          </a:p>
          <a:p>
            <a:pPr marL="1009650" lvl="1" indent="-609600">
              <a:lnSpc>
                <a:spcPct val="80000"/>
              </a:lnSpc>
              <a:buNone/>
            </a:pPr>
            <a:endParaRPr lang="en-US" altLang="en-US" i="1">
              <a:latin typeface="Century Gothic" panose="020B0502020202020204" pitchFamily="34" charset="0"/>
            </a:endParaRP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>
                <a:latin typeface="Century Gothic" panose="020B0502020202020204" pitchFamily="34" charset="0"/>
              </a:rPr>
              <a:t>Bertrand </a:t>
            </a:r>
            <a:r>
              <a:rPr lang="en-US" altLang="en-US" u="sng">
                <a:latin typeface="Century Gothic" panose="020B0502020202020204" pitchFamily="34" charset="0"/>
              </a:rPr>
              <a:t>Russell</a:t>
            </a:r>
            <a:endParaRPr lang="en-US" altLang="en-US" sz="2000">
              <a:latin typeface="Century Gothic" panose="020B0502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1800" u="sng">
              <a:latin typeface="Century Gothic" panose="020B0502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>
                <a:latin typeface="Century Gothic" panose="020B0502020202020204" pitchFamily="34" charset="0"/>
              </a:rPr>
              <a:t>See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000">
                <a:latin typeface="Century Gothic" panose="020B0502020202020204" pitchFamily="34" charset="0"/>
              </a:rPr>
              <a:t>&lt;a href=“http://help.bigCo.com/manual.html”&gt; the manual&lt;/a&gt; please.</a:t>
            </a: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 i="1">
                <a:latin typeface="Century Gothic" panose="020B0502020202020204" pitchFamily="34" charset="0"/>
              </a:rPr>
              <a:t>displays as</a:t>
            </a:r>
          </a:p>
          <a:p>
            <a:pPr marL="1009650" lvl="1" indent="-609600">
              <a:lnSpc>
                <a:spcPct val="80000"/>
              </a:lnSpc>
              <a:buNone/>
            </a:pPr>
            <a:endParaRPr lang="en-US" altLang="en-US" i="1">
              <a:latin typeface="Century Gothic" panose="020B0502020202020204" pitchFamily="34" charset="0"/>
            </a:endParaRPr>
          </a:p>
          <a:p>
            <a:pPr marL="1009650" lvl="1" indent="-609600">
              <a:lnSpc>
                <a:spcPct val="80000"/>
              </a:lnSpc>
              <a:buNone/>
            </a:pPr>
            <a:r>
              <a:rPr lang="en-US" altLang="en-US">
                <a:latin typeface="Century Gothic" panose="020B0502020202020204" pitchFamily="34" charset="0"/>
              </a:rPr>
              <a:t>See </a:t>
            </a:r>
            <a:r>
              <a:rPr lang="en-US" altLang="en-US" u="sng">
                <a:latin typeface="Century Gothic" panose="020B0502020202020204" pitchFamily="34" charset="0"/>
              </a:rPr>
              <a:t>the manual</a:t>
            </a:r>
            <a:r>
              <a:rPr lang="en-US" altLang="en-US">
                <a:latin typeface="Century Gothic" panose="020B0502020202020204" pitchFamily="34" charset="0"/>
              </a:rPr>
              <a:t> please.</a:t>
            </a:r>
          </a:p>
        </p:txBody>
      </p:sp>
    </p:spTree>
    <p:extLst>
      <p:ext uri="{BB962C8B-B14F-4D97-AF65-F5344CB8AC3E}">
        <p14:creationId xmlns:p14="http://schemas.microsoft.com/office/powerpoint/2010/main" val="19422217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E379298F-4F1E-4E1B-9D3B-574C8ADDA6C3}" type="slidenum">
              <a:rPr lang="en-US" altLang="en-US" sz="1000" b="0">
                <a:latin typeface="Century Gothic" panose="020B0502020202020204" pitchFamily="34" charset="0"/>
              </a:rPr>
              <a:pPr algn="r"/>
              <a:t>19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Anchor Tags </a:t>
            </a:r>
            <a:r>
              <a:rPr lang="en-US" altLang="en-US" sz="2800">
                <a:latin typeface="Century Gothic" panose="020B0502020202020204" pitchFamily="34" charset="0"/>
              </a:rPr>
              <a:t>(cont'd)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i="1" dirty="0">
                <a:latin typeface="Century Gothic" panose="020B0502020202020204" pitchFamily="34" charset="0"/>
              </a:rPr>
              <a:t>Absolute pathnames:</a:t>
            </a:r>
            <a:r>
              <a:rPr lang="en-US" altLang="en-US" dirty="0">
                <a:latin typeface="Century Gothic" panose="020B0502020202020204" pitchFamily="34" charset="0"/>
              </a:rPr>
              <a:t> Reference pages at other web sites using complete URLs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Century Gothic" panose="020B0502020202020204" pitchFamily="34" charset="0"/>
              </a:rPr>
              <a:t>	</a:t>
            </a:r>
            <a:r>
              <a:rPr lang="en-US" altLang="en-US" i="1" dirty="0" smtClean="0">
                <a:latin typeface="Century Gothic" panose="020B0502020202020204" pitchFamily="34" charset="0"/>
              </a:rPr>
              <a:t>http://server/directory_path/filename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&lt;a </a:t>
            </a:r>
            <a:r>
              <a:rPr lang="en-US" altLang="en-US" sz="2400" dirty="0" err="1">
                <a:latin typeface="Century Gothic" panose="020B0502020202020204" pitchFamily="34" charset="0"/>
              </a:rPr>
              <a:t>href</a:t>
            </a:r>
            <a:r>
              <a:rPr lang="en-US" altLang="en-US" sz="2400" dirty="0">
                <a:latin typeface="Century Gothic" panose="020B0502020202020204" pitchFamily="34" charset="0"/>
              </a:rPr>
              <a:t>="http://www.aw.com/snyder/index.html"&gt;FIT&lt;/a&gt;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Full URL is needed because the page is remote and the web server needs to be told exactly where to find it in the file system</a:t>
            </a:r>
          </a:p>
        </p:txBody>
      </p:sp>
    </p:spTree>
    <p:extLst>
      <p:ext uri="{BB962C8B-B14F-4D97-AF65-F5344CB8AC3E}">
        <p14:creationId xmlns:p14="http://schemas.microsoft.com/office/powerpoint/2010/main" val="29356696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http://www.w3schools.com/html/html_intro.asp</a:t>
            </a:r>
            <a:endParaRPr lang="en-US" dirty="0" smtClean="0"/>
          </a:p>
          <a:p>
            <a:r>
              <a:rPr lang="en-US" dirty="0" smtClean="0"/>
              <a:t>A very good set of tutorials and references for HTML</a:t>
            </a:r>
          </a:p>
          <a:p>
            <a:r>
              <a:rPr lang="en-US" dirty="0" smtClean="0"/>
              <a:t>“Try it” feature lets you type in HTML and see what it would look like in a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0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02EA4C21-E451-47EE-AA3F-931F2A2162EC}" type="slidenum">
              <a:rPr lang="en-US" altLang="en-US" sz="1000" b="0"/>
              <a:pPr algn="r"/>
              <a:t>20</a:t>
            </a:fld>
            <a:endParaRPr lang="en-US" altLang="en-US" sz="1000" b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Anchor Tags </a:t>
            </a:r>
            <a:r>
              <a:rPr lang="en-US" altLang="en-US" sz="2800">
                <a:latin typeface="Century Gothic" panose="020B0502020202020204" pitchFamily="34" charset="0"/>
              </a:rPr>
              <a:t>(cont'd)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05000" y="1600201"/>
            <a:ext cx="84709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>
                <a:latin typeface="Century Gothic" panose="020B0502020202020204" pitchFamily="34" charset="0"/>
              </a:rPr>
              <a:t>Relative pathnames:</a:t>
            </a:r>
            <a:r>
              <a:rPr lang="en-US" altLang="en-US" sz="2400">
                <a:latin typeface="Century Gothic" panose="020B0502020202020204" pitchFamily="34" charset="0"/>
              </a:rPr>
              <a:t> Reference pages stored in the same directory (give only the name of the file) or in a directory organized near the current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Read &lt;a href="./filename"&gt;this file&lt;/a&gt;.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Relative pathnames are more flexible — we can move web files around as a group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Relative pathnames can also specify a path deeper or higher in the directory structure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	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./subdir/filename   ../subdir/filename</a:t>
            </a: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/>
              <a:t>.</a:t>
            </a:r>
            <a:r>
              <a:rPr lang="en-US" altLang="en-US">
                <a:latin typeface="Century Gothic" panose="020B0502020202020204" pitchFamily="34" charset="0"/>
              </a:rPr>
              <a:t>	</a:t>
            </a:r>
            <a:r>
              <a:rPr lang="en-US" altLang="en-US" i="1">
                <a:latin typeface="Century Gothic" panose="020B0502020202020204" pitchFamily="34" charset="0"/>
              </a:rPr>
              <a:t>Current directory, then down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Century Gothic" panose="020B0502020202020204" pitchFamily="34" charset="0"/>
              </a:rPr>
              <a:t>..</a:t>
            </a:r>
            <a:r>
              <a:rPr lang="en-US" altLang="en-US" i="1">
                <a:latin typeface="Century Gothic" panose="020B0502020202020204" pitchFamily="34" charset="0"/>
              </a:rPr>
              <a:t>	Parent directory (one level up)</a:t>
            </a:r>
          </a:p>
        </p:txBody>
      </p:sp>
    </p:spTree>
    <p:extLst>
      <p:ext uri="{BB962C8B-B14F-4D97-AF65-F5344CB8AC3E}">
        <p14:creationId xmlns:p14="http://schemas.microsoft.com/office/powerpoint/2010/main" val="9136782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1BD537C0-341E-4174-A514-4424637D6708}" type="slidenum">
              <a:rPr lang="en-US" altLang="en-US" sz="1000" b="0"/>
              <a:pPr algn="r"/>
              <a:t>21</a:t>
            </a:fld>
            <a:endParaRPr lang="en-US" altLang="en-US" sz="1000" b="0"/>
          </a:p>
        </p:txBody>
      </p:sp>
      <p:pic>
        <p:nvPicPr>
          <p:cNvPr id="22531" name="Picture 2" descr="Snyder_c04F_p1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822326"/>
            <a:ext cx="40497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6423026" y="1970089"/>
            <a:ext cx="41687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If we are at file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/>
              <a:t> </a:t>
            </a: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bios/sci/russell.html</a:t>
            </a:r>
            <a:r>
              <a:rPr lang="en-US" altLang="en-US" sz="2000" b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then the source file for Magritte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can be designated with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entury Gothic" panose="020B0502020202020204" pitchFamily="34" charset="0"/>
              </a:rPr>
              <a:t>relative path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b="0">
                <a:latin typeface="Courier New" panose="02070309020205020404" pitchFamily="49" charset="0"/>
                <a:cs typeface="Courier New" panose="02070309020205020404" pitchFamily="49" charset="0"/>
              </a:rPr>
              <a:t>../../art/magritte.html</a:t>
            </a:r>
          </a:p>
        </p:txBody>
      </p:sp>
      <p:sp>
        <p:nvSpPr>
          <p:cNvPr id="22533" name="Freeform 6"/>
          <p:cNvSpPr>
            <a:spLocks/>
          </p:cNvSpPr>
          <p:nvPr/>
        </p:nvSpPr>
        <p:spPr bwMode="auto">
          <a:xfrm>
            <a:off x="3300413" y="1970089"/>
            <a:ext cx="1568450" cy="1817687"/>
          </a:xfrm>
          <a:custGeom>
            <a:avLst/>
            <a:gdLst>
              <a:gd name="T0" fmla="*/ 0 w 1567543"/>
              <a:gd name="T1" fmla="*/ 1816783 h 1817913"/>
              <a:gd name="T2" fmla="*/ 170307 w 1567543"/>
              <a:gd name="T3" fmla="*/ 1568744 h 1817913"/>
              <a:gd name="T4" fmla="*/ 288215 w 1567543"/>
              <a:gd name="T5" fmla="*/ 929059 h 1817913"/>
              <a:gd name="T6" fmla="*/ 563330 w 1567543"/>
              <a:gd name="T7" fmla="*/ 145778 h 1817913"/>
              <a:gd name="T8" fmla="*/ 982552 w 1567543"/>
              <a:gd name="T9" fmla="*/ 54393 h 1817913"/>
              <a:gd name="T10" fmla="*/ 1218365 w 1567543"/>
              <a:gd name="T11" fmla="*/ 237162 h 1817913"/>
              <a:gd name="T12" fmla="*/ 1375573 w 1567543"/>
              <a:gd name="T13" fmla="*/ 850732 h 1817913"/>
              <a:gd name="T14" fmla="*/ 1572084 w 1567543"/>
              <a:gd name="T15" fmla="*/ 1477359 h 1817913"/>
              <a:gd name="T16" fmla="*/ 1572084 w 1567543"/>
              <a:gd name="T17" fmla="*/ 1477359 h 18179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67543"/>
              <a:gd name="T28" fmla="*/ 0 h 1817913"/>
              <a:gd name="T29" fmla="*/ 1567543 w 1567543"/>
              <a:gd name="T30" fmla="*/ 1817913 h 18179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67543" h="1817913">
                <a:moveTo>
                  <a:pt x="0" y="1817913"/>
                </a:moveTo>
                <a:cubicBezTo>
                  <a:pt x="60960" y="1767839"/>
                  <a:pt x="121920" y="1717765"/>
                  <a:pt x="169817" y="1569719"/>
                </a:cubicBezTo>
                <a:cubicBezTo>
                  <a:pt x="217714" y="1421673"/>
                  <a:pt x="222069" y="1166947"/>
                  <a:pt x="287383" y="929639"/>
                </a:cubicBezTo>
                <a:cubicBezTo>
                  <a:pt x="352697" y="692331"/>
                  <a:pt x="446315" y="291736"/>
                  <a:pt x="561703" y="145868"/>
                </a:cubicBezTo>
                <a:cubicBezTo>
                  <a:pt x="677091" y="0"/>
                  <a:pt x="870857" y="39188"/>
                  <a:pt x="979714" y="54428"/>
                </a:cubicBezTo>
                <a:cubicBezTo>
                  <a:pt x="1088571" y="69668"/>
                  <a:pt x="1149532" y="104502"/>
                  <a:pt x="1214846" y="237308"/>
                </a:cubicBezTo>
                <a:cubicBezTo>
                  <a:pt x="1280160" y="370114"/>
                  <a:pt x="1312817" y="644434"/>
                  <a:pt x="1371600" y="851262"/>
                </a:cubicBezTo>
                <a:cubicBezTo>
                  <a:pt x="1430383" y="1058091"/>
                  <a:pt x="1567543" y="1478279"/>
                  <a:pt x="1567543" y="1478279"/>
                </a:cubicBezTo>
              </a:path>
            </a:pathLst>
          </a:cu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085975" y="5303838"/>
            <a:ext cx="779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b="0">
                <a:latin typeface="Century Gothic" panose="020B0502020202020204" pitchFamily="34" charset="0"/>
              </a:rPr>
              <a:t>The </a:t>
            </a:r>
            <a:r>
              <a:rPr lang="en-US" altLang="en-US" sz="2000" b="0">
                <a:latin typeface="Century Gothic" panose="020B0502020202020204" pitchFamily="34" charset="0"/>
                <a:cs typeface="Courier New" panose="02070309020205020404" pitchFamily="49" charset="0"/>
              </a:rPr>
              <a:t>“../../”</a:t>
            </a:r>
            <a:r>
              <a:rPr lang="en-US" altLang="en-US" b="0">
                <a:latin typeface="Century Gothic" panose="020B0502020202020204" pitchFamily="34" charset="0"/>
              </a:rPr>
              <a:t> part say to go up two levels (directories)</a:t>
            </a:r>
          </a:p>
        </p:txBody>
      </p:sp>
    </p:spTree>
    <p:extLst>
      <p:ext uri="{BB962C8B-B14F-4D97-AF65-F5344CB8AC3E}">
        <p14:creationId xmlns:p14="http://schemas.microsoft.com/office/powerpoint/2010/main" val="42406392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Watch out for misleading tags!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mtClean="0"/>
              <a:t>&lt;a href="http://badguy.com"&gt;</a:t>
            </a:r>
          </a:p>
          <a:p>
            <a:pPr marL="0" indent="0">
              <a:buNone/>
            </a:pPr>
            <a:r>
              <a:rPr lang="en-US" altLang="en-US" smtClean="0"/>
              <a:t>             good guy.com &lt;/a&gt;</a:t>
            </a:r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r>
              <a:rPr lang="en-US" altLang="en-US" smtClean="0"/>
              <a:t>shows up as </a:t>
            </a:r>
            <a:r>
              <a:rPr lang="en-US" altLang="en-US" u="sng" smtClean="0"/>
              <a:t>good guy.com </a:t>
            </a:r>
            <a:r>
              <a:rPr lang="en-US" altLang="en-US" smtClean="0"/>
              <a:t>but when you click on it, takes you to badguy.com !  Look at the source to really know where the link points.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37024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Watch out for misleading tags!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mtClean="0"/>
              <a:t>&lt;a href="http://badguy.com"&gt;</a:t>
            </a:r>
          </a:p>
          <a:p>
            <a:pPr marL="0" indent="0">
              <a:buNone/>
            </a:pPr>
            <a:r>
              <a:rPr lang="en-US" altLang="en-US" smtClean="0"/>
              <a:t>             good guy.com &lt;/a&gt;</a:t>
            </a:r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r>
              <a:rPr lang="en-US" altLang="en-US" smtClean="0"/>
              <a:t>shows up as </a:t>
            </a:r>
            <a:r>
              <a:rPr lang="en-US" altLang="en-US" u="sng" smtClean="0"/>
              <a:t>good guy.com </a:t>
            </a:r>
            <a:r>
              <a:rPr lang="en-US" altLang="en-US" smtClean="0"/>
              <a:t>but when you click on it, takes you to badguy.com !  Look at the source to really know where the link points.</a:t>
            </a:r>
            <a:endParaRPr lang="en-US" altLang="en-US" u="sng" smtClean="0"/>
          </a:p>
        </p:txBody>
      </p:sp>
    </p:spTree>
    <p:extLst>
      <p:ext uri="{BB962C8B-B14F-4D97-AF65-F5344CB8AC3E}">
        <p14:creationId xmlns:p14="http://schemas.microsoft.com/office/powerpoint/2010/main" val="16637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Be aware of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operating systems (like Unix and Linux) care about whether you use upper or lower case letters.  </a:t>
            </a:r>
          </a:p>
          <a:p>
            <a:pPr>
              <a:defRPr/>
            </a:pPr>
            <a:r>
              <a:rPr lang="en-US" dirty="0" smtClean="0"/>
              <a:t>If you need a path to a file like 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"http://cs.uky.edu/~keen"</a:t>
            </a:r>
          </a:p>
          <a:p>
            <a:pPr marL="0" indent="0">
              <a:buNone/>
              <a:defRPr/>
            </a:pPr>
            <a:r>
              <a:rPr lang="en-US" dirty="0" smtClean="0"/>
              <a:t>then "http://CS.UKY.edu/~Keen" will not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C078068E-4E6A-4A20-95B1-97128C71EFD3}" type="slidenum">
              <a:rPr lang="en-US" altLang="en-US" sz="1000" b="0">
                <a:latin typeface="Century Gothic" panose="020B0502020202020204" pitchFamily="34" charset="0"/>
              </a:rPr>
              <a:pPr algn="r"/>
              <a:t>25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06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200">
                <a:latin typeface="Century Gothic" panose="020B0502020202020204" pitchFamily="34" charset="0"/>
              </a:rPr>
              <a:t>Showing Pictures: The Image Tags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676400"/>
            <a:ext cx="777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Image Tag Format: 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entury Gothic" panose="020B0502020202020204" pitchFamily="34" charset="0"/>
                <a:cs typeface="Courier New" panose="02070309020205020404" pitchFamily="49" charset="0"/>
              </a:rPr>
              <a:t>&lt;img src="</a:t>
            </a:r>
            <a:r>
              <a:rPr lang="en-US" altLang="en-US" i="1">
                <a:latin typeface="Century Gothic" panose="020B0502020202020204" pitchFamily="34" charset="0"/>
                <a:cs typeface="Courier New" panose="02070309020205020404" pitchFamily="49" charset="0"/>
              </a:rPr>
              <a:t>filename</a:t>
            </a:r>
            <a:r>
              <a:rPr lang="en-US" altLang="en-US">
                <a:latin typeface="Century Gothic" panose="020B0502020202020204" pitchFamily="34" charset="0"/>
                <a:cs typeface="Courier New" panose="02070309020205020404" pitchFamily="49" charset="0"/>
              </a:rPr>
              <a:t>" alt=“</a:t>
            </a:r>
            <a:r>
              <a:rPr lang="en-US" altLang="en-US" i="1">
                <a:latin typeface="Century Gothic" panose="020B0502020202020204" pitchFamily="34" charset="0"/>
                <a:cs typeface="Courier New" panose="02070309020205020404" pitchFamily="49" charset="0"/>
              </a:rPr>
              <a:t>description</a:t>
            </a:r>
            <a:r>
              <a:rPr lang="en-US" altLang="en-US">
                <a:latin typeface="Century Gothic" panose="020B0502020202020204" pitchFamily="34" charset="0"/>
                <a:cs typeface="Courier New" panose="02070309020205020404" pitchFamily="49" charset="0"/>
              </a:rPr>
              <a:t>" /&gt;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i="1">
                <a:latin typeface="Century Gothic" panose="020B0502020202020204" pitchFamily="34" charset="0"/>
              </a:rPr>
              <a:t>src </a:t>
            </a:r>
            <a:r>
              <a:rPr lang="en-US" altLang="en-US">
                <a:latin typeface="Century Gothic" panose="020B0502020202020204" pitchFamily="34" charset="0"/>
              </a:rPr>
              <a:t>short for </a:t>
            </a:r>
            <a:r>
              <a:rPr lang="en-US" altLang="en-US" i="1">
                <a:latin typeface="Century Gothic" panose="020B0502020202020204" pitchFamily="34" charset="0"/>
              </a:rPr>
              <a:t>source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i="1">
                <a:latin typeface="Century Gothic" panose="020B0502020202020204" pitchFamily="34" charset="0"/>
              </a:rPr>
              <a:t>alt </a:t>
            </a:r>
            <a:r>
              <a:rPr lang="en-US" altLang="en-US">
                <a:latin typeface="Century Gothic" panose="020B0502020202020204" pitchFamily="34" charset="0"/>
              </a:rPr>
              <a:t>gives text to print when image can’t be shown (can be used by assistive tools like audio screen readers too)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Absolute and relative pathname rules apply</a:t>
            </a:r>
            <a:endParaRPr lang="en-US" altLang="en-US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This tag will cause an image simply to be displayed on the Web page</a:t>
            </a:r>
          </a:p>
        </p:txBody>
      </p:sp>
    </p:spTree>
    <p:extLst>
      <p:ext uri="{BB962C8B-B14F-4D97-AF65-F5344CB8AC3E}">
        <p14:creationId xmlns:p14="http://schemas.microsoft.com/office/powerpoint/2010/main" val="38560083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0A9AE5F6-DC20-4187-A7ED-991BFF307A3F}" type="slidenum">
              <a:rPr lang="en-US" altLang="en-US" sz="1000" b="0"/>
              <a:pPr algn="r"/>
              <a:t>26</a:t>
            </a:fld>
            <a:endParaRPr lang="en-US" altLang="en-US" sz="1000" b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“Clickable” Pictures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447800"/>
            <a:ext cx="815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Pictures can be used as links by combining &lt;img&gt; tag with an anchor tag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&lt;a href="fullsize.jpg"&gt;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&lt;img src="thumbnail.jpg" /&gt; &lt;/a&gt;</a:t>
            </a:r>
          </a:p>
          <a:p>
            <a:pPr eaLnBrk="1" hangingPunct="1"/>
            <a:r>
              <a:rPr lang="en-US" altLang="en-US">
                <a:latin typeface="Century Gothic" panose="020B0502020202020204" pitchFamily="34" charset="0"/>
              </a:rPr>
              <a:t>Here, the &lt;img …&gt; picture becomes the “hot spot” for the anchor tag (rather than text)</a:t>
            </a:r>
          </a:p>
          <a:p>
            <a:pPr lvl="1" eaLnBrk="1" hangingPunct="1"/>
            <a:r>
              <a:rPr lang="en-US" altLang="en-US">
                <a:latin typeface="Century Gothic" panose="020B0502020202020204" pitchFamily="34" charset="0"/>
              </a:rPr>
              <a:t>The browser will display the picture </a:t>
            </a:r>
            <a:r>
              <a:rPr lang="en-US" altLang="en-US" i="1">
                <a:latin typeface="Century Gothic" panose="020B0502020202020204" pitchFamily="34" charset="0"/>
              </a:rPr>
              <a:t>“thumbnail.jpg</a:t>
            </a:r>
            <a:r>
              <a:rPr lang="en-US" altLang="en-US">
                <a:latin typeface="Century Gothic" panose="020B0502020202020204" pitchFamily="34" charset="0"/>
              </a:rPr>
              <a:t>” then allow the user to click on the picture as a link to the file “</a:t>
            </a:r>
            <a:r>
              <a:rPr lang="en-US" altLang="en-US" i="1">
                <a:latin typeface="Century Gothic" panose="020B0502020202020204" pitchFamily="34" charset="0"/>
              </a:rPr>
              <a:t>fullsize.jpg</a:t>
            </a:r>
            <a:r>
              <a:rPr lang="en-US" altLang="en-US">
                <a:latin typeface="Century Gothic" panose="020B0502020202020204" pitchFamily="34" charset="0"/>
              </a:rPr>
              <a:t>”</a:t>
            </a:r>
          </a:p>
          <a:p>
            <a:pPr eaLnBrk="1" hangingPunct="1"/>
            <a:endParaRPr lang="en-US" altLang="en-US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56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63CB20E8-D15F-495E-B1DA-D63E83B6E7CE}" type="slidenum">
              <a:rPr lang="en-US" altLang="en-US" sz="1000" b="0">
                <a:latin typeface="Century Gothic" panose="020B0502020202020204" pitchFamily="34" charset="0"/>
              </a:rPr>
              <a:pPr algn="r"/>
              <a:t>27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200">
                <a:latin typeface="Century Gothic" panose="020B0502020202020204" pitchFamily="34" charset="0"/>
              </a:rPr>
              <a:t>Including Pictures With Image Tags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447800"/>
            <a:ext cx="8001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latin typeface="Century Gothic" panose="020B0502020202020204" pitchFamily="34" charset="0"/>
              </a:rPr>
              <a:t>GIF and JPEG Images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latin typeface="Century Gothic" panose="020B0502020202020204" pitchFamily="34" charset="0"/>
              </a:rPr>
              <a:t>GIF: Graphic Interchange Format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 smtClean="0">
                <a:latin typeface="Century Gothic" panose="020B0502020202020204" pitchFamily="34" charset="0"/>
              </a:rPr>
              <a:t>8 bits (256 colors or levels of gray)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 smtClean="0">
                <a:latin typeface="Century Gothic" panose="020B0502020202020204" pitchFamily="34" charset="0"/>
              </a:rPr>
              <a:t>PNG is a newer form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latin typeface="Century Gothic" panose="020B0502020202020204" pitchFamily="34" charset="0"/>
              </a:rPr>
              <a:t>JPEG: Joint Photographic Experts Group</a:t>
            </a:r>
          </a:p>
          <a:p>
            <a:pPr lvl="2" eaLnBrk="1" hangingPunct="1">
              <a:spcBef>
                <a:spcPct val="30000"/>
              </a:spcBef>
            </a:pPr>
            <a:r>
              <a:rPr lang="en-US" altLang="en-US" smtClean="0">
                <a:latin typeface="Century Gothic" panose="020B0502020202020204" pitchFamily="34" charset="0"/>
              </a:rPr>
              <a:t>24 bits (millions of colors, compression levels)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mtClean="0">
                <a:latin typeface="Century Gothic" panose="020B0502020202020204" pitchFamily="34" charset="0"/>
              </a:rPr>
              <a:t>Tell browser which format image has using filename extension (.</a:t>
            </a:r>
            <a:r>
              <a:rPr lang="en-US" altLang="en-US" i="1" smtClean="0">
                <a:latin typeface="Century Gothic" panose="020B0502020202020204" pitchFamily="34" charset="0"/>
              </a:rPr>
              <a:t>gif, .png, .jpg, .jpeg</a:t>
            </a:r>
            <a:r>
              <a:rPr lang="en-US" altLang="en-US" smtClean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7272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7F594669-ABF1-4702-82C0-2B0F23441F29}" type="slidenum">
              <a:rPr lang="en-US" altLang="en-US" sz="1000" b="0">
                <a:latin typeface="Century Gothic" panose="020B0502020202020204" pitchFamily="34" charset="0"/>
              </a:rPr>
              <a:pPr algn="r"/>
              <a:t>28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Attributes in </a:t>
            </a:r>
            <a:r>
              <a:rPr lang="en-US" altLang="en-US" dirty="0" smtClean="0">
                <a:latin typeface="Century Gothic" panose="020B0502020202020204" pitchFamily="34" charset="0"/>
              </a:rPr>
              <a:t>HTML</a:t>
            </a:r>
            <a:endParaRPr lang="en-US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527175"/>
            <a:ext cx="777240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Properties such as text alignment require more information than we have so far given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For justification, we specify </a:t>
            </a:r>
            <a:r>
              <a:rPr lang="en-US" altLang="en-US" i="1">
                <a:latin typeface="Century Gothic" panose="020B0502020202020204" pitchFamily="34" charset="0"/>
              </a:rPr>
              <a:t>left, right</a:t>
            </a:r>
            <a:r>
              <a:rPr lang="en-US" altLang="en-US">
                <a:latin typeface="Century Gothic" panose="020B0502020202020204" pitchFamily="34" charset="0"/>
              </a:rPr>
              <a:t>, or </a:t>
            </a:r>
            <a:r>
              <a:rPr lang="en-US" altLang="en-US" i="1">
                <a:latin typeface="Century Gothic" panose="020B0502020202020204" pitchFamily="34" charset="0"/>
              </a:rPr>
              <a:t>center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>
                <a:latin typeface="Century Gothic" panose="020B0502020202020204" pitchFamily="34" charset="0"/>
              </a:rPr>
              <a:t>Attributes</a:t>
            </a:r>
            <a:r>
              <a:rPr lang="en-US" altLang="en-US" sz="2400">
                <a:latin typeface="Century Gothic" panose="020B0502020202020204" pitchFamily="34" charset="0"/>
              </a:rPr>
              <a:t> appear inside the angle brackets of start tag, after tag word, with equal sign, value in double quotes.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latin typeface="Century Gothic" panose="020B0502020202020204" pitchFamily="34" charset="0"/>
              </a:rPr>
              <a:t>&lt;p align="center"&gt;  (</a:t>
            </a:r>
            <a:r>
              <a:rPr lang="en-US" altLang="en-US" i="1" smtClean="0">
                <a:latin typeface="Century Gothic" panose="020B0502020202020204" pitchFamily="34" charset="0"/>
              </a:rPr>
              <a:t>default justification is left</a:t>
            </a:r>
            <a:r>
              <a:rPr lang="en-US" altLang="en-US" smtClean="0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Horizontal rule attributes: width and size (thickness) can be specified or left to default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Century Gothic" panose="020B0502020202020204" pitchFamily="34" charset="0"/>
              </a:rPr>
              <a:t>		&lt;hr width="50%" size="3" /&gt;</a:t>
            </a:r>
          </a:p>
        </p:txBody>
      </p:sp>
    </p:spTree>
    <p:extLst>
      <p:ext uri="{BB962C8B-B14F-4D97-AF65-F5344CB8AC3E}">
        <p14:creationId xmlns:p14="http://schemas.microsoft.com/office/powerpoint/2010/main" val="25657613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474CEBC2-E990-48AF-9A98-F61BCE3CCD7D}" type="slidenum">
              <a:rPr lang="en-US" altLang="en-US" sz="1000" b="0">
                <a:latin typeface="Century Gothic" panose="020B0502020202020204" pitchFamily="34" charset="0"/>
              </a:rPr>
              <a:pPr algn="r"/>
              <a:t>29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Attributes for Image Tags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371600"/>
            <a:ext cx="8001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>
                <a:latin typeface="Century Gothic" panose="020B0502020202020204" pitchFamily="34" charset="0"/>
              </a:rPr>
              <a:t>Displayed image size can be adjusted (no matter the actual size of the raw image)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i="1">
                <a:latin typeface="Century Gothic" panose="020B0502020202020204" pitchFamily="34" charset="0"/>
              </a:rPr>
              <a:t>&lt;img src=“puffer.jpg” width=“200”  height=“200” /&gt;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entury Gothic" panose="020B0502020202020204" pitchFamily="34" charset="0"/>
              </a:rPr>
              <a:t>Will make an image </a:t>
            </a:r>
            <a:r>
              <a:rPr lang="en-US" altLang="en-US" sz="2600" i="1">
                <a:latin typeface="Century Gothic" panose="020B0502020202020204" pitchFamily="34" charset="0"/>
              </a:rPr>
              <a:t>200x200</a:t>
            </a:r>
            <a:r>
              <a:rPr lang="en-US" altLang="en-US" sz="2600">
                <a:latin typeface="Century Gothic" panose="020B0502020202020204" pitchFamily="34" charset="0"/>
              </a:rPr>
              <a:t> pixels, even if the file “puffer.jpg” is </a:t>
            </a:r>
            <a:r>
              <a:rPr lang="en-US" altLang="en-US" sz="2600" i="1">
                <a:latin typeface="Century Gothic" panose="020B0502020202020204" pitchFamily="34" charset="0"/>
              </a:rPr>
              <a:t>2400x2400</a:t>
            </a:r>
            <a:r>
              <a:rPr lang="en-US" altLang="en-US" sz="2600">
                <a:latin typeface="Century Gothic" panose="020B0502020202020204" pitchFamily="34" charset="0"/>
              </a:rPr>
              <a:t> pixels (</a:t>
            </a:r>
            <a:r>
              <a:rPr lang="en-US" altLang="en-US" sz="2600" i="1">
                <a:latin typeface="Century Gothic" panose="020B0502020202020204" pitchFamily="34" charset="0"/>
              </a:rPr>
              <a:t>for example</a:t>
            </a:r>
            <a:r>
              <a:rPr lang="en-US" altLang="en-US" sz="2600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>
                <a:latin typeface="Century Gothic" panose="020B0502020202020204" pitchFamily="34" charset="0"/>
              </a:rPr>
              <a:t>If you leave out one dimension attribute the browser will display the missing one to match the same proportions as the original image</a:t>
            </a:r>
          </a:p>
        </p:txBody>
      </p:sp>
    </p:spTree>
    <p:extLst>
      <p:ext uri="{BB962C8B-B14F-4D97-AF65-F5344CB8AC3E}">
        <p14:creationId xmlns:p14="http://schemas.microsoft.com/office/powerpoint/2010/main" val="24412839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368773E8-2564-4827-ACFA-98133DD793B9}" type="slidenum">
              <a:rPr lang="en-US" altLang="en-US" sz="1000" b="0">
                <a:latin typeface="Century Gothic" panose="020B0502020202020204" pitchFamily="34" charset="0"/>
              </a:rPr>
              <a:pPr algn="r"/>
              <a:t>3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Marking Up with </a:t>
            </a:r>
            <a:r>
              <a:rPr lang="en-US" altLang="en-US" dirty="0" smtClean="0">
                <a:latin typeface="Century Gothic" panose="020B0502020202020204" pitchFamily="34" charset="0"/>
              </a:rPr>
              <a:t>HTML</a:t>
            </a:r>
            <a:endParaRPr lang="en-US" alt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i="1" dirty="0">
                <a:latin typeface="Century Gothic" panose="020B0502020202020204" pitchFamily="34" charset="0"/>
              </a:rPr>
              <a:t>HTML</a:t>
            </a:r>
            <a:r>
              <a:rPr lang="en-US" altLang="en-US" sz="2400" dirty="0">
                <a:latin typeface="Century Gothic" panose="020B0502020202020204" pitchFamily="34" charset="0"/>
              </a:rPr>
              <a:t> is Hypertext Markup Language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Notation for specifying Web page content and formatting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Hidden </a:t>
            </a:r>
            <a:r>
              <a:rPr lang="en-US" altLang="en-US" sz="2400" i="1" dirty="0">
                <a:latin typeface="Century Gothic" panose="020B0502020202020204" pitchFamily="34" charset="0"/>
              </a:rPr>
              <a:t>tags</a:t>
            </a:r>
            <a:r>
              <a:rPr lang="en-US" altLang="en-US" sz="2400" dirty="0">
                <a:latin typeface="Century Gothic" panose="020B0502020202020204" pitchFamily="34" charset="0"/>
              </a:rPr>
              <a:t> describe how words on a page should look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Called the “mark up”, gives font, size, color, bold, indenting, etc.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Formatting with Tags: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Words or abbreviations enclosed in angle brackets &lt; &gt;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Come in pairs (beginning and end):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1800" dirty="0">
                <a:latin typeface="Century Gothic" panose="020B0502020202020204" pitchFamily="34" charset="0"/>
              </a:rPr>
              <a:t>&lt;title&gt;	&lt;/title&gt;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Tags are not case-sensitive, but the actual text between tags is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217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89470C6D-72B0-40C8-9741-1226BBEE11F8}" type="slidenum">
              <a:rPr lang="en-US" altLang="en-US" sz="1000" b="0"/>
              <a:pPr algn="r"/>
              <a:t>30</a:t>
            </a:fld>
            <a:endParaRPr lang="en-US" altLang="en-US" sz="1000" b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371600"/>
            <a:ext cx="8001000" cy="18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600">
                <a:latin typeface="Century Gothic" panose="020B0502020202020204" pitchFamily="34" charset="0"/>
              </a:rPr>
              <a:t>Browser will do as told, even to the point of distorting images (</a:t>
            </a:r>
            <a:r>
              <a:rPr lang="en-US" altLang="en-US" sz="2600" i="1">
                <a:latin typeface="Century Gothic" panose="020B0502020202020204" pitchFamily="34" charset="0"/>
              </a:rPr>
              <a:t>original is 2400x2400 square</a:t>
            </a:r>
            <a:r>
              <a:rPr lang="en-US" altLang="en-US" sz="2600">
                <a:latin typeface="Century Gothic" panose="020B0502020202020204" pitchFamily="34" charset="0"/>
              </a:rPr>
              <a:t>)</a:t>
            </a:r>
          </a:p>
          <a:p>
            <a:pPr marL="742950" lvl="2" indent="-342900">
              <a:spcBef>
                <a:spcPts val="600"/>
              </a:spcBef>
              <a:buNone/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&lt;img src=“puffer.jpg” width=“200”  height=“200” /&gt;</a:t>
            </a:r>
          </a:p>
          <a:p>
            <a:pPr marL="742950" lvl="2" indent="-342900">
              <a:spcBef>
                <a:spcPts val="600"/>
              </a:spcBef>
              <a:buNone/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&lt;img src=“puffer.jpg” width=“200”  height=“100” /&gt;</a:t>
            </a:r>
          </a:p>
          <a:p>
            <a:pPr marL="742950" lvl="2" indent="-342900">
              <a:spcBef>
                <a:spcPts val="600"/>
              </a:spcBef>
              <a:buNone/>
            </a:pPr>
            <a:r>
              <a:rPr lang="en-US" altLang="en-US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&lt;img src=“puffer.jpg” width=“100”  height=“200” /&gt;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/>
            <a:r>
              <a:rPr lang="en-US" altLang="en-US" sz="4400" b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Attributes for Image Tags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259139"/>
            <a:ext cx="5484812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31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D8B07E6F-F5C8-4C81-82ED-C43FDD3D78B5}" type="slidenum">
              <a:rPr lang="en-US" altLang="en-US" sz="1000" b="0">
                <a:latin typeface="Century Gothic" panose="020B0502020202020204" pitchFamily="34" charset="0"/>
              </a:rPr>
              <a:pPr algn="r"/>
              <a:t>31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Handling Lists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u="sng">
                <a:latin typeface="Century Gothic" panose="020B0502020202020204" pitchFamily="34" charset="0"/>
              </a:rPr>
              <a:t>U</a:t>
            </a:r>
            <a:r>
              <a:rPr lang="en-US" altLang="en-US" sz="2400" i="1">
                <a:latin typeface="Century Gothic" panose="020B0502020202020204" pitchFamily="34" charset="0"/>
              </a:rPr>
              <a:t>nnumbered</a:t>
            </a:r>
            <a:r>
              <a:rPr lang="en-US" altLang="en-US" sz="2400">
                <a:latin typeface="Century Gothic" panose="020B0502020202020204" pitchFamily="34" charset="0"/>
              </a:rPr>
              <a:t> (bulleted) </a:t>
            </a:r>
            <a:r>
              <a:rPr lang="en-US" altLang="en-US" sz="2400" u="sng">
                <a:latin typeface="Century Gothic" panose="020B0502020202020204" pitchFamily="34" charset="0"/>
              </a:rPr>
              <a:t>l</a:t>
            </a:r>
            <a:r>
              <a:rPr lang="en-US" altLang="en-US" sz="2400">
                <a:latin typeface="Century Gothic" panose="020B0502020202020204" pitchFamily="34" charset="0"/>
              </a:rPr>
              <a:t>ist: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&lt;ul&gt; and &lt;/ul&gt; tags begin and end the list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&lt;li&gt; and &lt;/li&gt; tags begin and end the items within the list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 u="sng">
                <a:latin typeface="Century Gothic" panose="020B0502020202020204" pitchFamily="34" charset="0"/>
              </a:rPr>
              <a:t>O</a:t>
            </a:r>
            <a:r>
              <a:rPr lang="en-US" altLang="en-US" sz="2400" i="1">
                <a:latin typeface="Century Gothic" panose="020B0502020202020204" pitchFamily="34" charset="0"/>
              </a:rPr>
              <a:t>rdered</a:t>
            </a:r>
            <a:r>
              <a:rPr lang="en-US" altLang="en-US" sz="2400">
                <a:latin typeface="Century Gothic" panose="020B0502020202020204" pitchFamily="34" charset="0"/>
              </a:rPr>
              <a:t> (numbered) </a:t>
            </a:r>
            <a:r>
              <a:rPr lang="en-US" altLang="en-US" sz="2400" u="sng">
                <a:latin typeface="Century Gothic" panose="020B0502020202020204" pitchFamily="34" charset="0"/>
              </a:rPr>
              <a:t>l</a:t>
            </a:r>
            <a:r>
              <a:rPr lang="en-US" altLang="en-US" sz="2400">
                <a:latin typeface="Century Gothic" panose="020B0502020202020204" pitchFamily="34" charset="0"/>
              </a:rPr>
              <a:t>ist: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&lt;ol&gt; and &lt;/ol&gt; tags begin and end the list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>
                <a:latin typeface="Century Gothic" panose="020B0502020202020204" pitchFamily="34" charset="0"/>
              </a:rPr>
              <a:t>Uses the same &lt;li&gt;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i="1">
                <a:latin typeface="Century Gothic" panose="020B0502020202020204" pitchFamily="34" charset="0"/>
              </a:rPr>
              <a:t>Sublists:</a:t>
            </a:r>
            <a:r>
              <a:rPr lang="en-US" altLang="en-US" sz="2400">
                <a:latin typeface="Century Gothic" panose="020B0502020202020204" pitchFamily="34" charset="0"/>
              </a:rPr>
              <a:t> Insert lists within lists (between &lt;li&gt; &lt;/li&gt; tags)</a:t>
            </a:r>
          </a:p>
        </p:txBody>
      </p:sp>
    </p:spTree>
    <p:extLst>
      <p:ext uri="{BB962C8B-B14F-4D97-AF65-F5344CB8AC3E}">
        <p14:creationId xmlns:p14="http://schemas.microsoft.com/office/powerpoint/2010/main" val="4050420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FD934233-2252-4CB5-BCFE-AB8F408947F2}" type="slidenum">
              <a:rPr lang="en-US" altLang="en-US" sz="1000" b="0"/>
              <a:pPr algn="r"/>
              <a:t>32</a:t>
            </a:fld>
            <a:endParaRPr lang="en-US" altLang="en-US" sz="1000" b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Example (Nested Lists)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452564"/>
            <a:ext cx="86106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&lt;ol&gt; &lt;li&gt; Hydrogen, H, 1.008, 1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&lt;li&gt; Helium, He, 4.003, 2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&lt;ul&gt; &lt;li&gt; good for balloons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       &lt;li&gt; makes you talk funny &lt;/li&gt; &lt;/ul&gt;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&lt;li&gt; Lithium, Li, 6.941, 2 1 &lt;/li&gt;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   &lt;li&gt; Beryllium, Be, 9.012, 2 2 &lt;/li&gt;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&lt;/ol&gt;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Gets rendered as (browser indents each list some)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Hydrogen, H, 1.008, 1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Helium, He, 4.003, 2</a:t>
            </a:r>
          </a:p>
          <a:p>
            <a:pPr marL="1714500" lvl="3" indent="-457200"/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Good for balloons</a:t>
            </a:r>
          </a:p>
          <a:p>
            <a:pPr marL="1714500" lvl="3" indent="-457200"/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Makes you talk funny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Lithium, Li, 6.941, 2 1</a:t>
            </a:r>
          </a:p>
          <a:p>
            <a:pPr marL="857250" lvl="1" indent="-457200">
              <a:buFontTx/>
              <a:buAutoNum type="arabicPeriod"/>
            </a:pPr>
            <a:r>
              <a:rPr lang="en-US" altLang="en-US" sz="2200">
                <a:latin typeface="Century Gothic" panose="020B0502020202020204" pitchFamily="34" charset="0"/>
                <a:cs typeface="Courier New" panose="02070309020205020404" pitchFamily="49" charset="0"/>
              </a:rPr>
              <a:t>Beryllium, Be, 9.012, 2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06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D44169FD-8850-4A6B-B20D-18202C3E56E9}" type="slidenum">
              <a:rPr lang="en-US" altLang="en-US" sz="1000" b="0">
                <a:latin typeface="Century Gothic" panose="020B0502020202020204" pitchFamily="34" charset="0"/>
              </a:rPr>
              <a:pPr algn="r"/>
              <a:t>33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Handling Tables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1" y="1600201"/>
            <a:ext cx="79803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Tables begin, end with &lt;table&gt;… &lt;/table&gt;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Rows enclosed in </a:t>
            </a:r>
            <a:r>
              <a:rPr lang="en-US" altLang="en-US" sz="2400" u="sng">
                <a:latin typeface="Century Gothic" panose="020B0502020202020204" pitchFamily="34" charset="0"/>
              </a:rPr>
              <a:t>t</a:t>
            </a:r>
            <a:r>
              <a:rPr lang="en-US" altLang="en-US" sz="2400">
                <a:latin typeface="Century Gothic" panose="020B0502020202020204" pitchFamily="34" charset="0"/>
              </a:rPr>
              <a:t>able </a:t>
            </a:r>
            <a:r>
              <a:rPr lang="en-US" altLang="en-US" sz="2400" u="sng">
                <a:latin typeface="Century Gothic" panose="020B0502020202020204" pitchFamily="34" charset="0"/>
              </a:rPr>
              <a:t>r</a:t>
            </a:r>
            <a:r>
              <a:rPr lang="en-US" altLang="en-US" sz="2400">
                <a:latin typeface="Century Gothic" panose="020B0502020202020204" pitchFamily="34" charset="0"/>
              </a:rPr>
              <a:t>ow tags, &lt;tr&gt; and &lt;/tr&gt;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Cells of each row are surrounded by </a:t>
            </a:r>
            <a:r>
              <a:rPr lang="en-US" altLang="en-US" sz="2400" u="sng">
                <a:latin typeface="Century Gothic" panose="020B0502020202020204" pitchFamily="34" charset="0"/>
              </a:rPr>
              <a:t>t</a:t>
            </a:r>
            <a:r>
              <a:rPr lang="en-US" altLang="en-US" sz="2400">
                <a:latin typeface="Century Gothic" panose="020B0502020202020204" pitchFamily="34" charset="0"/>
              </a:rPr>
              <a:t>able </a:t>
            </a:r>
            <a:r>
              <a:rPr lang="en-US" altLang="en-US" sz="2400" u="sng">
                <a:latin typeface="Century Gothic" panose="020B0502020202020204" pitchFamily="34" charset="0"/>
              </a:rPr>
              <a:t>d</a:t>
            </a:r>
            <a:r>
              <a:rPr lang="en-US" altLang="en-US" sz="2400">
                <a:latin typeface="Century Gothic" panose="020B0502020202020204" pitchFamily="34" charset="0"/>
              </a:rPr>
              <a:t>ata tags, &lt;td&gt; and &lt;/td&gt;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Create a caption centered at the top of the table with &lt;caption&gt; and &lt;/caption&gt;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Column </a:t>
            </a:r>
            <a:r>
              <a:rPr lang="en-US" altLang="en-US" sz="2400" u="sng">
                <a:latin typeface="Century Gothic" panose="020B0502020202020204" pitchFamily="34" charset="0"/>
              </a:rPr>
              <a:t>h</a:t>
            </a:r>
            <a:r>
              <a:rPr lang="en-US" altLang="en-US" sz="2400">
                <a:latin typeface="Century Gothic" panose="020B0502020202020204" pitchFamily="34" charset="0"/>
              </a:rPr>
              <a:t>eadings are created as first row of table by using &lt;th&gt; and &lt;/th&gt; tags instead of table data tags</a:t>
            </a:r>
          </a:p>
        </p:txBody>
      </p:sp>
    </p:spTree>
    <p:extLst>
      <p:ext uri="{BB962C8B-B14F-4D97-AF65-F5344CB8AC3E}">
        <p14:creationId xmlns:p14="http://schemas.microsoft.com/office/powerpoint/2010/main" val="18877333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F9A762CA-AFE4-450A-AD22-88366374C23F}" type="slidenum">
              <a:rPr lang="en-US" altLang="en-US" sz="1000" b="0"/>
              <a:pPr algn="r"/>
              <a:t>34</a:t>
            </a:fld>
            <a:endParaRPr lang="en-US" altLang="en-US" sz="1000" b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Example Simple Table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30438" y="1600201"/>
            <a:ext cx="798036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&lt;table&gt; 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&gt;A&lt;/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&gt;B&lt;/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&gt;C&lt;/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&gt;&lt;td&gt;Dan&lt;/td&gt;&lt;td&gt;Jen&lt;/td&gt;&lt;td&gt;Pat&lt;/td&gt;&lt;/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&gt;&lt;td&gt;Mary&lt;/td&gt;&lt;td&gt;Tim&lt;/td&gt;&lt;td&gt;Bob&lt;/td&gt;&lt;/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400" dirty="0">
                <a:latin typeface="Century Gothic" panose="020B0502020202020204" pitchFamily="34" charset="0"/>
                <a:cs typeface="Courier New" panose="02070309020205020404" pitchFamily="49" charset="0"/>
              </a:rPr>
              <a:t>Will display as: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2000" dirty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b="1" dirty="0">
                <a:latin typeface="Century Gothic" panose="020B0502020202020204" pitchFamily="34" charset="0"/>
                <a:cs typeface="Courier New" panose="02070309020205020404" pitchFamily="49" charset="0"/>
              </a:rPr>
              <a:t>  A       B       C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Courier New" panose="02070309020205020404" pitchFamily="49" charset="0"/>
              </a:rPr>
              <a:t>Dan   Jen    Pat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Courier New" panose="02070309020205020404" pitchFamily="49" charset="0"/>
              </a:rPr>
              <a:t>Mary  Tim   Bob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2000" dirty="0" smtClean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Century Gothic" panose="020B0502020202020204" pitchFamily="34" charset="0"/>
                <a:cs typeface="Courier New" panose="02070309020205020404" pitchFamily="49" charset="0"/>
              </a:rPr>
              <a:t>T</a:t>
            </a:r>
            <a:r>
              <a:rPr lang="en-US" altLang="en-US" sz="2000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o make a table with a border, use &lt;table border&gt;</a:t>
            </a:r>
            <a:endParaRPr lang="en-US" altLang="en-US" sz="2000" dirty="0">
              <a:latin typeface="Century Gothic" panose="020B0502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76346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9082E7A-36A1-44A6-A03B-BA6F6A91B793}" type="slidenum">
              <a:rPr lang="en-US" altLang="en-US" sz="1000" b="0">
                <a:latin typeface="Century Gothic" panose="020B0502020202020204" pitchFamily="34" charset="0"/>
              </a:rPr>
              <a:pPr algn="r"/>
              <a:t>35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Controlling Text with Tables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Tables can control arrangement of information on a page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e.g., a series of links listed across the top of the page could be placed in a one-row table to keep them together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Use no borders, you get alignment and order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If the window is too small to display all the links, table keeps them in a row and a scroll bar is added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en-US">
                <a:latin typeface="Century Gothic" panose="020B0502020202020204" pitchFamily="34" charset="0"/>
              </a:rPr>
              <a:t>If the tags are not in a table, the links will wrap to the next line instead</a:t>
            </a:r>
          </a:p>
        </p:txBody>
      </p:sp>
    </p:spTree>
    <p:extLst>
      <p:ext uri="{BB962C8B-B14F-4D97-AF65-F5344CB8AC3E}">
        <p14:creationId xmlns:p14="http://schemas.microsoft.com/office/powerpoint/2010/main" val="926905651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498C6BA8-64F6-409D-A858-C48A3B5F5DBC}" type="slidenum">
              <a:rPr lang="en-US" altLang="en-US" sz="1000" b="0">
                <a:latin typeface="Century Gothic" panose="020B0502020202020204" pitchFamily="34" charset="0"/>
              </a:rPr>
              <a:pPr algn="r"/>
              <a:t>36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Wrap Up: Web Page Authoring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3058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You have seen the basics of </a:t>
            </a:r>
            <a:r>
              <a:rPr lang="en-US" altLang="en-US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HTML</a:t>
            </a:r>
            <a:endParaRPr lang="en-US" altLang="en-US" dirty="0">
              <a:latin typeface="Century Gothic" panose="020B0502020202020204" pitchFamily="34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There are other Web notations and fancier features but they are all &lt;</a:t>
            </a:r>
            <a:r>
              <a:rPr lang="en-US" altLang="en-US" i="1" dirty="0">
                <a:latin typeface="Century Gothic" panose="020B0502020202020204" pitchFamily="34" charset="0"/>
                <a:cs typeface="Courier New" panose="02070309020205020404" pitchFamily="49" charset="0"/>
              </a:rPr>
              <a:t>tag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&gt; based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We have seen that we can write </a:t>
            </a:r>
            <a:r>
              <a:rPr lang="en-US" altLang="en-US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HTML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and CSS files directly, get basic simple pages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Most Web content is written </a:t>
            </a:r>
            <a:r>
              <a:rPr lang="en-US" altLang="en-US" i="1" dirty="0">
                <a:latin typeface="Century Gothic" panose="020B0502020202020204" pitchFamily="34" charset="0"/>
                <a:cs typeface="Courier New" panose="02070309020205020404" pitchFamily="49" charset="0"/>
              </a:rPr>
              <a:t>indirectly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 with tools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WYSIWYG interface, allows building complex pages, author sees the layout and page look on the screen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HTML </a:t>
            </a:r>
            <a:r>
              <a:rPr lang="en-US" altLang="en-US" dirty="0">
                <a:latin typeface="Century Gothic" panose="020B0502020202020204" pitchFamily="34" charset="0"/>
                <a:cs typeface="Courier New" panose="02070309020205020404" pitchFamily="49" charset="0"/>
              </a:rPr>
              <a:t>for the layout is generated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4278952839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7ECD48C2-DE96-4860-A7DA-2479A60874A9}" type="slidenum">
              <a:rPr lang="en-US" altLang="en-US" sz="1000" b="0">
                <a:latin typeface="Century Gothic" panose="020B0502020202020204" pitchFamily="34" charset="0"/>
              </a:rPr>
              <a:pPr algn="r"/>
              <a:t>37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Web pages are stored and transmitted in an encoded form before a browser turns them into screen images; HTML is the most widely used encoding notation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We covered a working set of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HTML </a:t>
            </a:r>
            <a:r>
              <a:rPr lang="en-US" altLang="en-US" sz="2400" dirty="0">
                <a:latin typeface="Century Gothic" panose="020B0502020202020204" pitchFamily="34" charset="0"/>
              </a:rPr>
              <a:t>tags for creating a basic Web page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Links are denoted with anchor tags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dirty="0">
                <a:latin typeface="Century Gothic" panose="020B0502020202020204" pitchFamily="34" charset="0"/>
              </a:rPr>
              <a:t>Pathnames to denote files are either absolute or relative; relative pathnames refer to files deeper or higher (than the file containing the tag) in the directory hierarchy</a:t>
            </a:r>
            <a:endParaRPr lang="en-US" alt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21679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3A06A6A7-B4FD-464B-8776-A2383DE11FB0}" type="slidenum">
              <a:rPr lang="en-US" altLang="en-US" sz="1000" b="0">
                <a:latin typeface="Century Gothic" panose="020B0502020202020204" pitchFamily="34" charset="0"/>
              </a:rPr>
              <a:pPr algn="r"/>
              <a:t>38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The two most common image formatting schemes are GIF and JPEG; we saw how to specify image placement on a Web page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We saw tags for designating tables and lists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>
                <a:latin typeface="Century Gothic" panose="020B0502020202020204" pitchFamily="34" charset="0"/>
              </a:rPr>
              <a:t>WYSIWYG Web authoring tools are programs that automatically create the XHTML encoding when the Web page has been laid out visually, in a GUI.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6875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C1EFE56C-429A-4E53-8D11-AA4D80FF46FE}" type="slidenum">
              <a:rPr lang="en-US" altLang="en-US" sz="1000" b="0">
                <a:latin typeface="Century Gothic" panose="020B0502020202020204" pitchFamily="34" charset="0"/>
              </a:rPr>
              <a:pPr algn="r"/>
              <a:t>4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4200">
                <a:latin typeface="Century Gothic" panose="020B0502020202020204" pitchFamily="34" charset="0"/>
              </a:rPr>
              <a:t>Tags for Bold, Italic, and Underline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511301"/>
            <a:ext cx="83058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b="1" u="sng" dirty="0">
                <a:latin typeface="Century Gothic" panose="020B0502020202020204" pitchFamily="34" charset="0"/>
              </a:rPr>
              <a:t>B</a:t>
            </a:r>
            <a:r>
              <a:rPr lang="en-US" altLang="en-US" sz="2200" b="1" dirty="0">
                <a:latin typeface="Century Gothic" panose="020B0502020202020204" pitchFamily="34" charset="0"/>
              </a:rPr>
              <a:t>old:</a:t>
            </a:r>
            <a:r>
              <a:rPr lang="en-US" altLang="en-US" sz="2200" dirty="0">
                <a:latin typeface="Century Gothic" panose="020B0502020202020204" pitchFamily="34" charset="0"/>
              </a:rPr>
              <a:t>	&lt;b&gt;	&lt;/b&gt;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i="1" u="sng" dirty="0">
                <a:latin typeface="Century Gothic" panose="020B0502020202020204" pitchFamily="34" charset="0"/>
              </a:rPr>
              <a:t>I</a:t>
            </a:r>
            <a:r>
              <a:rPr lang="en-US" altLang="en-US" sz="2200" i="1" dirty="0">
                <a:latin typeface="Century Gothic" panose="020B0502020202020204" pitchFamily="34" charset="0"/>
              </a:rPr>
              <a:t>talic:</a:t>
            </a:r>
            <a:r>
              <a:rPr lang="en-US" altLang="en-US" sz="2200" dirty="0">
                <a:latin typeface="Century Gothic" panose="020B0502020202020204" pitchFamily="34" charset="0"/>
              </a:rPr>
              <a:t>	&lt;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	&lt;/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u="sng" dirty="0">
                <a:latin typeface="Century Gothic" panose="020B0502020202020204" pitchFamily="34" charset="0"/>
              </a:rPr>
              <a:t>Underline</a:t>
            </a:r>
            <a:r>
              <a:rPr lang="en-US" altLang="en-US" sz="2200" dirty="0">
                <a:latin typeface="Century Gothic" panose="020B0502020202020204" pitchFamily="34" charset="0"/>
              </a:rPr>
              <a:t>:	&lt;u&gt;	&lt;/u&gt;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Tag pair surrounds the text to be formatted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dirty="0">
                <a:latin typeface="Century Gothic" panose="020B0502020202020204" pitchFamily="34" charset="0"/>
              </a:rPr>
              <a:t>You can apply more than one kind of formatting at a time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dirty="0">
                <a:latin typeface="Century Gothic" panose="020B0502020202020204" pitchFamily="34" charset="0"/>
              </a:rPr>
              <a:t>&lt;b&gt;&lt;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</a:t>
            </a:r>
            <a:r>
              <a:rPr lang="en-US" altLang="en-US" sz="2200" dirty="0" err="1">
                <a:latin typeface="Century Gothic" panose="020B0502020202020204" pitchFamily="34" charset="0"/>
              </a:rPr>
              <a:t>Veni</a:t>
            </a:r>
            <a:r>
              <a:rPr lang="en-US" altLang="en-US" sz="2200" dirty="0">
                <a:latin typeface="Century Gothic" panose="020B0502020202020204" pitchFamily="34" charset="0"/>
              </a:rPr>
              <a:t>, </a:t>
            </a:r>
            <a:r>
              <a:rPr lang="en-US" altLang="en-US" sz="2200" dirty="0" err="1">
                <a:latin typeface="Century Gothic" panose="020B0502020202020204" pitchFamily="34" charset="0"/>
              </a:rPr>
              <a:t>Vidi</a:t>
            </a:r>
            <a:r>
              <a:rPr lang="en-US" altLang="en-US" sz="2200" dirty="0">
                <a:latin typeface="Century Gothic" panose="020B0502020202020204" pitchFamily="34" charset="0"/>
              </a:rPr>
              <a:t>, Vici!&lt;/</a:t>
            </a:r>
            <a:r>
              <a:rPr lang="en-US" altLang="en-US" sz="2200" dirty="0" err="1">
                <a:latin typeface="Century Gothic" panose="020B0502020202020204" pitchFamily="34" charset="0"/>
              </a:rPr>
              <a:t>i</a:t>
            </a:r>
            <a:r>
              <a:rPr lang="en-US" altLang="en-US" sz="2200" dirty="0">
                <a:latin typeface="Century Gothic" panose="020B0502020202020204" pitchFamily="34" charset="0"/>
              </a:rPr>
              <a:t>&gt;&lt;/b&gt; produces: </a:t>
            </a:r>
            <a:r>
              <a:rPr lang="en-US" altLang="en-US" sz="2200" b="1" i="1" dirty="0" err="1">
                <a:latin typeface="Century Gothic" panose="020B0502020202020204" pitchFamily="34" charset="0"/>
              </a:rPr>
              <a:t>Veni</a:t>
            </a:r>
            <a:r>
              <a:rPr lang="en-US" altLang="en-US" sz="2200" b="1" i="1" dirty="0">
                <a:latin typeface="Century Gothic" panose="020B0502020202020204" pitchFamily="34" charset="0"/>
              </a:rPr>
              <a:t>, </a:t>
            </a:r>
            <a:r>
              <a:rPr lang="en-US" altLang="en-US" sz="2200" b="1" i="1" dirty="0" err="1">
                <a:latin typeface="Century Gothic" panose="020B0502020202020204" pitchFamily="34" charset="0"/>
              </a:rPr>
              <a:t>Vidi</a:t>
            </a:r>
            <a:r>
              <a:rPr lang="en-US" altLang="en-US" sz="2200" b="1" i="1" dirty="0">
                <a:latin typeface="Century Gothic" panose="020B0502020202020204" pitchFamily="34" charset="0"/>
              </a:rPr>
              <a:t>, Vici!</a:t>
            </a:r>
            <a:endParaRPr lang="en-US" altLang="en-US" sz="2200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Tags can be in any order, but have to be </a:t>
            </a:r>
            <a:r>
              <a:rPr lang="en-US" altLang="en-US" sz="2000" i="1" dirty="0">
                <a:latin typeface="Century Gothic" panose="020B0502020202020204" pitchFamily="34" charset="0"/>
              </a:rPr>
              <a:t>nested</a:t>
            </a:r>
            <a:r>
              <a:rPr lang="en-US" altLang="en-US" sz="2000" dirty="0">
                <a:latin typeface="Century Gothic" panose="020B0502020202020204" pitchFamily="34" charset="0"/>
              </a:rPr>
              <a:t> correctly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 dirty="0">
                <a:latin typeface="Century Gothic" panose="020B0502020202020204" pitchFamily="34" charset="0"/>
              </a:rPr>
              <a:t>Some tags do not surround anything, so they don't have an ending form. 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&lt;</a:t>
            </a:r>
            <a:r>
              <a:rPr lang="en-US" altLang="en-US" sz="2000" dirty="0" err="1" smtClean="0">
                <a:latin typeface="Century Gothic" panose="020B0502020202020204" pitchFamily="34" charset="0"/>
              </a:rPr>
              <a:t>hr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&gt; </a:t>
            </a:r>
            <a:r>
              <a:rPr lang="en-US" altLang="en-US" sz="2000" dirty="0">
                <a:latin typeface="Century Gothic" panose="020B0502020202020204" pitchFamily="34" charset="0"/>
              </a:rPr>
              <a:t>inserts a </a:t>
            </a:r>
            <a:r>
              <a:rPr lang="en-US" altLang="en-US" sz="2000" u="sng" dirty="0">
                <a:latin typeface="Century Gothic" panose="020B0502020202020204" pitchFamily="34" charset="0"/>
              </a:rPr>
              <a:t>h</a:t>
            </a:r>
            <a:r>
              <a:rPr lang="en-US" altLang="en-US" sz="2000" dirty="0">
                <a:latin typeface="Century Gothic" panose="020B0502020202020204" pitchFamily="34" charset="0"/>
              </a:rPr>
              <a:t>orizontal </a:t>
            </a:r>
            <a:r>
              <a:rPr lang="en-US" altLang="en-US" sz="2000" u="sng" dirty="0">
                <a:latin typeface="Century Gothic" panose="020B0502020202020204" pitchFamily="34" charset="0"/>
              </a:rPr>
              <a:t>r</a:t>
            </a:r>
            <a:r>
              <a:rPr lang="en-US" altLang="en-US" sz="2000" dirty="0">
                <a:latin typeface="Century Gothic" panose="020B0502020202020204" pitchFamily="34" charset="0"/>
              </a:rPr>
              <a:t>ule (line)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&lt;</a:t>
            </a:r>
            <a:r>
              <a:rPr lang="en-US" altLang="en-US" sz="2000" dirty="0" err="1" smtClean="0">
                <a:latin typeface="Century Gothic" panose="020B0502020202020204" pitchFamily="34" charset="0"/>
              </a:rPr>
              <a:t>br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&gt; </a:t>
            </a:r>
            <a:r>
              <a:rPr lang="en-US" altLang="en-US" sz="2000" dirty="0">
                <a:latin typeface="Century Gothic" panose="020B0502020202020204" pitchFamily="34" charset="0"/>
              </a:rPr>
              <a:t>inserts a line </a:t>
            </a:r>
            <a:r>
              <a:rPr lang="en-US" altLang="en-US" sz="2000" u="sng" dirty="0">
                <a:latin typeface="Century Gothic" panose="020B0502020202020204" pitchFamily="34" charset="0"/>
              </a:rPr>
              <a:t>br</a:t>
            </a:r>
            <a:r>
              <a:rPr lang="en-US" altLang="en-US" sz="2000" dirty="0">
                <a:latin typeface="Century Gothic" panose="020B0502020202020204" pitchFamily="34" charset="0"/>
              </a:rPr>
              <a:t>eak</a:t>
            </a:r>
          </a:p>
        </p:txBody>
      </p:sp>
      <p:grpSp>
        <p:nvGrpSpPr>
          <p:cNvPr id="5125" name="Group 12"/>
          <p:cNvGrpSpPr>
            <a:grpSpLocks/>
          </p:cNvGrpSpPr>
          <p:nvPr/>
        </p:nvGrpSpPr>
        <p:grpSpPr bwMode="auto">
          <a:xfrm>
            <a:off x="3081338" y="3810000"/>
            <a:ext cx="2328862" cy="228600"/>
            <a:chOff x="981" y="2400"/>
            <a:chExt cx="1467" cy="144"/>
          </a:xfrm>
        </p:grpSpPr>
        <p:sp>
          <p:nvSpPr>
            <p:cNvPr id="5130" name="Line 4"/>
            <p:cNvSpPr>
              <a:spLocks noChangeShapeType="1"/>
            </p:cNvSpPr>
            <p:nvPr/>
          </p:nvSpPr>
          <p:spPr bwMode="auto">
            <a:xfrm>
              <a:off x="981" y="2400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6"/>
            <p:cNvSpPr>
              <a:spLocks noChangeShapeType="1"/>
            </p:cNvSpPr>
            <p:nvPr/>
          </p:nvSpPr>
          <p:spPr bwMode="auto">
            <a:xfrm>
              <a:off x="2448" y="2400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7"/>
            <p:cNvSpPr>
              <a:spLocks noChangeShapeType="1"/>
            </p:cNvSpPr>
            <p:nvPr/>
          </p:nvSpPr>
          <p:spPr bwMode="auto">
            <a:xfrm>
              <a:off x="981" y="2400"/>
              <a:ext cx="1467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" name="Group 13"/>
          <p:cNvGrpSpPr>
            <a:grpSpLocks/>
          </p:cNvGrpSpPr>
          <p:nvPr/>
        </p:nvGrpSpPr>
        <p:grpSpPr bwMode="auto">
          <a:xfrm>
            <a:off x="2641601" y="3570288"/>
            <a:ext cx="3292475" cy="468312"/>
            <a:chOff x="704" y="2249"/>
            <a:chExt cx="2074" cy="295"/>
          </a:xfrm>
        </p:grpSpPr>
        <p:sp>
          <p:nvSpPr>
            <p:cNvPr id="5127" name="Line 8"/>
            <p:cNvSpPr>
              <a:spLocks noChangeShapeType="1"/>
            </p:cNvSpPr>
            <p:nvPr/>
          </p:nvSpPr>
          <p:spPr bwMode="auto">
            <a:xfrm flipH="1">
              <a:off x="704" y="2249"/>
              <a:ext cx="0" cy="2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9"/>
            <p:cNvSpPr>
              <a:spLocks noChangeShapeType="1"/>
            </p:cNvSpPr>
            <p:nvPr/>
          </p:nvSpPr>
          <p:spPr bwMode="auto">
            <a:xfrm flipH="1">
              <a:off x="2778" y="2249"/>
              <a:ext cx="0" cy="2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10"/>
            <p:cNvSpPr>
              <a:spLocks noChangeShapeType="1"/>
            </p:cNvSpPr>
            <p:nvPr/>
          </p:nvSpPr>
          <p:spPr bwMode="auto">
            <a:xfrm>
              <a:off x="704" y="2249"/>
              <a:ext cx="207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8098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/>
              <a:t>4-</a:t>
            </a:r>
            <a:fld id="{54B170DB-839E-4AE7-8493-A882174CDF92}" type="slidenum">
              <a:rPr lang="en-US" altLang="en-US" sz="1000" b="0"/>
              <a:pPr algn="r"/>
              <a:t>5</a:t>
            </a:fld>
            <a:endParaRPr lang="en-US" altLang="en-US" sz="1000" b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6" y="198439"/>
            <a:ext cx="7313613" cy="61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1950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3A68595-B2AD-453E-9C71-362B79E4447E}" type="slidenum">
              <a:rPr lang="en-US" altLang="en-US" sz="1000" b="0">
                <a:latin typeface="Century Gothic" panose="020B0502020202020204" pitchFamily="34" charset="0"/>
              </a:rPr>
              <a:pPr algn="r"/>
              <a:t>6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A Basic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 smtClean="0">
                <a:latin typeface="Century Gothic" panose="020B0502020202020204" pitchFamily="34" charset="0"/>
              </a:rPr>
              <a:t>Web Page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449389"/>
            <a:ext cx="8305800" cy="4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Century Gothic" panose="020B0502020202020204" pitchFamily="34" charset="0"/>
              </a:rPr>
              <a:t>Begins with &lt;html&gt; and ends with &lt;/html&gt;</a:t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altLang="en-US" sz="1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&lt;</a:t>
            </a:r>
            <a:r>
              <a:rPr lang="en-US" altLang="en-US" sz="2200" dirty="0" smtClean="0">
                <a:latin typeface="Century Gothic" panose="020B0502020202020204" pitchFamily="34" charset="0"/>
              </a:rPr>
              <a:t>html&gt;</a:t>
            </a:r>
            <a:endParaRPr lang="en-US" altLang="en-US" sz="2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&lt;head&gt;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	      &lt;!– </a:t>
            </a:r>
            <a:r>
              <a:rPr lang="en-US" altLang="en-US" sz="2200" b="1" i="1" dirty="0">
                <a:solidFill>
                  <a:srgbClr val="7575D1"/>
                </a:solidFill>
                <a:latin typeface="Century Gothic" panose="020B0502020202020204" pitchFamily="34" charset="0"/>
              </a:rPr>
              <a:t>Preliminaries go here, including title</a:t>
            </a:r>
            <a:r>
              <a:rPr lang="en-US" altLang="en-US" sz="2200" i="1" dirty="0">
                <a:solidFill>
                  <a:srgbClr val="7575D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200" dirty="0">
                <a:latin typeface="Century Gothic" panose="020B0502020202020204" pitchFamily="34" charset="0"/>
              </a:rPr>
              <a:t>--&gt;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		&lt;title&gt; Starter Page &lt;/title&gt;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&lt;/head&gt;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&lt;body&gt;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	      &lt;!-- </a:t>
            </a:r>
            <a:r>
              <a:rPr lang="en-US" altLang="en-US" sz="2200" b="1" i="1" dirty="0">
                <a:solidFill>
                  <a:srgbClr val="7575D1"/>
                </a:solidFill>
                <a:latin typeface="Century Gothic" panose="020B0502020202020204" pitchFamily="34" charset="0"/>
              </a:rPr>
              <a:t>Main visible content of the page goes here</a:t>
            </a:r>
            <a:r>
              <a:rPr lang="en-US" altLang="en-US" sz="2200" i="1" dirty="0">
                <a:solidFill>
                  <a:srgbClr val="7575D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200" dirty="0">
                <a:latin typeface="Century Gothic" panose="020B0502020202020204" pitchFamily="34" charset="0"/>
              </a:rPr>
              <a:t>--&gt;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         &lt;p&gt; Hello, World! &lt;/p&gt;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   &lt;/body&gt;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latin typeface="Century Gothic" panose="020B0502020202020204" pitchFamily="34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329665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B7B0ED56-6CEF-4EE2-BC54-268B0FBF622B}" type="slidenum">
              <a:rPr lang="en-US" altLang="en-US" sz="1000" b="0">
                <a:latin typeface="Century Gothic" panose="020B0502020202020204" pitchFamily="34" charset="0"/>
              </a:rPr>
              <a:pPr algn="r"/>
              <a:t>7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mtClean="0">
                <a:latin typeface="Century Gothic" panose="020B0502020202020204" pitchFamily="34" charset="0"/>
              </a:rPr>
              <a:t>Gather Your Tools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For making Web pages you need two tools</a:t>
            </a:r>
            <a:endParaRPr lang="en-US" altLang="en-US" sz="1400" b="1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Web browser (like </a:t>
            </a:r>
            <a:r>
              <a:rPr lang="en-US" altLang="en-US" dirty="0" err="1">
                <a:latin typeface="Century Gothic" panose="020B0502020202020204" pitchFamily="34" charset="0"/>
              </a:rPr>
              <a:t>FireFox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Simple text editor (like </a:t>
            </a:r>
            <a:r>
              <a:rPr lang="en-US" altLang="en-US" dirty="0" err="1">
                <a:latin typeface="Century Gothic" panose="020B0502020202020204" pitchFamily="34" charset="0"/>
              </a:rPr>
              <a:t>NotePad</a:t>
            </a:r>
            <a:r>
              <a:rPr lang="en-US" altLang="en-US" dirty="0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We will write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>
                <a:latin typeface="Century Gothic" panose="020B0502020202020204" pitchFamily="34" charset="0"/>
              </a:rPr>
              <a:t>as plain ASCII text (not in Word or some document processor that adds information to the content)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>
                <a:latin typeface="Century Gothic" panose="020B0502020202020204" pitchFamily="34" charset="0"/>
              </a:rPr>
              <a:t>Now use the text editor to make a file containing the basic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>
                <a:latin typeface="Century Gothic" panose="020B0502020202020204" pitchFamily="34" charset="0"/>
              </a:rPr>
              <a:t>Web page source (shown previously, you can cut and paste, or type it)</a:t>
            </a:r>
          </a:p>
        </p:txBody>
      </p:sp>
    </p:spTree>
    <p:extLst>
      <p:ext uri="{BB962C8B-B14F-4D97-AF65-F5344CB8AC3E}">
        <p14:creationId xmlns:p14="http://schemas.microsoft.com/office/powerpoint/2010/main" val="1580221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397625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sz="1000" b="0">
                <a:latin typeface="Century Gothic" panose="020B0502020202020204" pitchFamily="34" charset="0"/>
              </a:rPr>
              <a:t>4-</a:t>
            </a:r>
            <a:fld id="{15FBCAA4-F46B-4DA0-8516-8374DE88F9DB}" type="slidenum">
              <a:rPr lang="en-US" altLang="en-US" sz="1000" b="0">
                <a:latin typeface="Century Gothic" panose="020B0502020202020204" pitchFamily="34" charset="0"/>
              </a:rPr>
              <a:pPr algn="r"/>
              <a:t>8</a:t>
            </a:fld>
            <a:endParaRPr lang="en-US" altLang="en-US" sz="1000" b="0">
              <a:latin typeface="Century Gothic" panose="020B0502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0" y="0"/>
            <a:ext cx="906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Displaying the </a:t>
            </a:r>
            <a:r>
              <a:rPr lang="en-US" altLang="en-US" dirty="0" smtClean="0">
                <a:latin typeface="Century Gothic" panose="020B0502020202020204" pitchFamily="34" charset="0"/>
              </a:rPr>
              <a:t>HTML </a:t>
            </a:r>
            <a:r>
              <a:rPr lang="en-US" altLang="en-US" dirty="0" smtClean="0">
                <a:latin typeface="Century Gothic" panose="020B0502020202020204" pitchFamily="34" charset="0"/>
              </a:rPr>
              <a:t>Source File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Save this text in a file named something like “starterPage.html”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Open your web browser and have it load in the file “starterPage.html” and you will see the basic web page displayed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“.html” file name extension means you can double-click the file and it will open in a browser</a:t>
            </a:r>
            <a:endParaRPr lang="en-US" altLang="en-US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Save this basic page as a </a:t>
            </a:r>
            <a:r>
              <a:rPr lang="en-US" altLang="en-US" i="1">
                <a:latin typeface="Century Gothic" panose="020B0502020202020204" pitchFamily="34" charset="0"/>
              </a:rPr>
              <a:t>template</a:t>
            </a:r>
            <a:r>
              <a:rPr lang="en-US" altLang="en-US">
                <a:latin typeface="Century Gothic" panose="020B0502020202020204" pitchFamily="34" charset="0"/>
              </a:rPr>
              <a:t>, or a model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>
                <a:latin typeface="Century Gothic" panose="020B0502020202020204" pitchFamily="34" charset="0"/>
              </a:rPr>
              <a:t>you can use it to start all your future web pages</a:t>
            </a:r>
          </a:p>
        </p:txBody>
      </p:sp>
    </p:spTree>
    <p:extLst>
      <p:ext uri="{BB962C8B-B14F-4D97-AF65-F5344CB8AC3E}">
        <p14:creationId xmlns:p14="http://schemas.microsoft.com/office/powerpoint/2010/main" val="27085855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How to see the source code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To see the source code of a web page, in the newest Firefox - use Tools, Web Developer, Page Source</a:t>
            </a:r>
          </a:p>
          <a:p>
            <a:endParaRPr lang="en-US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9" y="3733800"/>
            <a:ext cx="65817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0.3121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2126</Words>
  <Application>Microsoft Office PowerPoint</Application>
  <PresentationFormat>Widescreen</PresentationFormat>
  <Paragraphs>281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 Unicode MS</vt:lpstr>
      <vt:lpstr>Arial</vt:lpstr>
      <vt:lpstr>Calibri</vt:lpstr>
      <vt:lpstr>Calibri Light</vt:lpstr>
      <vt:lpstr>Century Gothic</vt:lpstr>
      <vt:lpstr>Courier New</vt:lpstr>
      <vt:lpstr>Times</vt:lpstr>
      <vt:lpstr>ヒラギノ角ゴ Pro W3</vt:lpstr>
      <vt:lpstr>Office Theme</vt:lpstr>
      <vt:lpstr>HTML Primer</vt:lpstr>
      <vt:lpstr>PowerPoint Presentation</vt:lpstr>
      <vt:lpstr>Marking Up with HTML</vt:lpstr>
      <vt:lpstr>Tags for Bold, Italic, and Underline</vt:lpstr>
      <vt:lpstr>PowerPoint Presentation</vt:lpstr>
      <vt:lpstr>A Basic HTML Web Page</vt:lpstr>
      <vt:lpstr>Gather Your Tools</vt:lpstr>
      <vt:lpstr>Displaying the HTML Source File</vt:lpstr>
      <vt:lpstr>How to see the source code</vt:lpstr>
      <vt:lpstr>Structuring Documents</vt:lpstr>
      <vt:lpstr>PowerPoint Presentation</vt:lpstr>
      <vt:lpstr>HTML Format vs. Display Format</vt:lpstr>
      <vt:lpstr>White Space</vt:lpstr>
      <vt:lpstr>Brackets in HTML: The Escape Symbol</vt:lpstr>
      <vt:lpstr>PowerPoint Presentation</vt:lpstr>
      <vt:lpstr>(Aside) Growing Good HTML</vt:lpstr>
      <vt:lpstr>Marking Links With Anchor Tags</vt:lpstr>
      <vt:lpstr>Examples of Anchor Tags</vt:lpstr>
      <vt:lpstr>Anchor Tags (cont'd)</vt:lpstr>
      <vt:lpstr>Anchor Tags (cont'd)</vt:lpstr>
      <vt:lpstr>PowerPoint Presentation</vt:lpstr>
      <vt:lpstr>Watch out for misleading tags!</vt:lpstr>
      <vt:lpstr>Watch out for misleading tags!</vt:lpstr>
      <vt:lpstr>Be aware of case</vt:lpstr>
      <vt:lpstr>Showing Pictures: The Image Tags</vt:lpstr>
      <vt:lpstr>“Clickable” Pictures</vt:lpstr>
      <vt:lpstr>Including Pictures With Image Tags</vt:lpstr>
      <vt:lpstr>Attributes in HTML</vt:lpstr>
      <vt:lpstr>Attributes for Image Tags</vt:lpstr>
      <vt:lpstr>PowerPoint Presentation</vt:lpstr>
      <vt:lpstr>Handling Lists</vt:lpstr>
      <vt:lpstr>Example (Nested Lists)</vt:lpstr>
      <vt:lpstr>Handling Tables</vt:lpstr>
      <vt:lpstr>Example Simple Table</vt:lpstr>
      <vt:lpstr>Controlling Text with Tables</vt:lpstr>
      <vt:lpstr>Wrap Up: Web Page Authoring</vt:lpstr>
      <vt:lpstr>Summary</vt:lpstr>
      <vt:lpstr>Summary</vt:lpstr>
    </vt:vector>
  </TitlesOfParts>
  <Company>University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Primer</dc:title>
  <dc:creator>Debby</dc:creator>
  <cp:lastModifiedBy>Debby</cp:lastModifiedBy>
  <cp:revision>6</cp:revision>
  <dcterms:created xsi:type="dcterms:W3CDTF">2015-11-18T16:39:28Z</dcterms:created>
  <dcterms:modified xsi:type="dcterms:W3CDTF">2015-11-18T17:02:36Z</dcterms:modified>
</cp:coreProperties>
</file>